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33"/>
  </p:notesMasterIdLst>
  <p:sldIdLst>
    <p:sldId id="256" r:id="rId2"/>
    <p:sldId id="257" r:id="rId3"/>
    <p:sldId id="258" r:id="rId4"/>
    <p:sldId id="311" r:id="rId5"/>
    <p:sldId id="312" r:id="rId6"/>
    <p:sldId id="313" r:id="rId7"/>
    <p:sldId id="259" r:id="rId8"/>
    <p:sldId id="260" r:id="rId9"/>
    <p:sldId id="314" r:id="rId10"/>
    <p:sldId id="315" r:id="rId11"/>
    <p:sldId id="316" r:id="rId12"/>
    <p:sldId id="317" r:id="rId13"/>
    <p:sldId id="318" r:id="rId14"/>
    <p:sldId id="262" r:id="rId15"/>
    <p:sldId id="265" r:id="rId16"/>
    <p:sldId id="266" r:id="rId17"/>
    <p:sldId id="319" r:id="rId18"/>
    <p:sldId id="320" r:id="rId19"/>
    <p:sldId id="264" r:id="rId20"/>
    <p:sldId id="263" r:id="rId21"/>
    <p:sldId id="321" r:id="rId22"/>
    <p:sldId id="322" r:id="rId23"/>
    <p:sldId id="323" r:id="rId24"/>
    <p:sldId id="267" r:id="rId25"/>
    <p:sldId id="268" r:id="rId26"/>
    <p:sldId id="324" r:id="rId27"/>
    <p:sldId id="277" r:id="rId28"/>
    <p:sldId id="271" r:id="rId29"/>
    <p:sldId id="325" r:id="rId30"/>
    <p:sldId id="327" r:id="rId31"/>
    <p:sldId id="326" r:id="rId32"/>
  </p:sldIdLst>
  <p:sldSz cx="9144000" cy="5143500" type="screen16x9"/>
  <p:notesSz cx="6858000" cy="9144000"/>
  <p:embeddedFontLst>
    <p:embeddedFont>
      <p:font typeface="Crimson Text" panose="020B0604020202020204" charset="0"/>
      <p:regular r:id="rId34"/>
      <p:bold r:id="rId35"/>
      <p:italic r:id="rId36"/>
      <p:boldItalic r:id="rId37"/>
    </p:embeddedFont>
    <p:embeddedFont>
      <p:font typeface="Lato" panose="020F0502020204030203" pitchFamily="34" charset="0"/>
      <p:regular r:id="rId38"/>
      <p:bold r:id="rId39"/>
      <p:italic r:id="rId40"/>
      <p:boldItalic r:id="rId41"/>
    </p:embeddedFont>
    <p:embeddedFont>
      <p:font typeface="Montserrat" panose="00000500000000000000" pitchFamily="2" charset="0"/>
      <p:regular r:id="rId42"/>
      <p:bold r:id="rId43"/>
      <p:italic r:id="rId44"/>
      <p:boldItalic r:id="rId45"/>
    </p:embeddedFont>
    <p:embeddedFont>
      <p:font typeface="Segoe UI Light" panose="020B0502040204020203" pitchFamily="34" charset="0"/>
      <p:regular r:id="rId46"/>
      <p:italic r:id="rId47"/>
    </p:embeddedFont>
    <p:embeddedFont>
      <p:font typeface="Vidaloka" panose="020B0604020202020204" charset="0"/>
      <p:regular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35C9F6-77EE-4275-BE4D-AC45DA0A33C9}">
  <a:tblStyle styleId="{6E35C9F6-77EE-4275-BE4D-AC45DA0A33C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73" autoAdjust="0"/>
  </p:normalViewPr>
  <p:slideViewPr>
    <p:cSldViewPr snapToGrid="0">
      <p:cViewPr varScale="1">
        <p:scale>
          <a:sx n="107" d="100"/>
          <a:sy n="107" d="100"/>
        </p:scale>
        <p:origin x="754" y="77"/>
      </p:cViewPr>
      <p:guideLst/>
    </p:cSldViewPr>
  </p:slideViewPr>
  <p:outlineViewPr>
    <p:cViewPr>
      <p:scale>
        <a:sx n="33" d="100"/>
        <a:sy n="33" d="100"/>
      </p:scale>
      <p:origin x="0" y="-129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jpeg>
</file>

<file path=ppt/media/image11.jpeg>
</file>

<file path=ppt/media/image12.jpg>
</file>

<file path=ppt/media/image13.png>
</file>

<file path=ppt/media/image14.png>
</file>

<file path=ppt/media/image15.png>
</file>

<file path=ppt/media/image16.jpg>
</file>

<file path=ppt/media/image17.jpg>
</file>

<file path=ppt/media/image18.png>
</file>

<file path=ppt/media/image19.jpe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24590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48693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96960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42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cf7a3c503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cf7a3c503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cc7554a049_0_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cc7554a049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cf7a3c503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cf7a3c503a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56991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83570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cc7554a049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cc7554a049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cc7554a049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cc7554a049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cc7554a049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cc7554a049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81046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74110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51885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cc7554a049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cc7554a049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c7554a049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cc7554a049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39285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cc7554a049_0_7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cc7554a049_0_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cc7554a049_0_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cc7554a049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cc7554a049_0_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cc7554a049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3874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f7a3c50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f7a3c50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cc7554a049_0_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cc7554a049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88419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cc7554a049_0_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cc7554a049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1578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f7a3c50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f7a3c50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860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f7a3c50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f7a3c50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2652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f7a3c50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f7a3c50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3607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698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
  <p:cSld name="CUSTOM">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5" name="Google Shape;75;p13"/>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6" name="Google Shape;76;p13"/>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8" name="Google Shape;78;p13"/>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9" name="Google Shape;79;p13"/>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0" name="Google Shape;80;p13"/>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 name="Google Shape;81;p13"/>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2" name="Google Shape;82;p13"/>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 name="Google Shape;83;p13"/>
          <p:cNvSpPr txBox="1">
            <a:spLocks noGrp="1"/>
          </p:cNvSpPr>
          <p:nvPr>
            <p:ph type="title" idx="9" hasCustomPrompt="1"/>
          </p:nvPr>
        </p:nvSpPr>
        <p:spPr>
          <a:xfrm>
            <a:off x="23786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57244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237870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572445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2410500" y="2932775"/>
            <a:ext cx="4323000" cy="49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91" name="Google Shape;91;p14"/>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92" name="Google Shape;92;p1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93" name="Google Shape;93;p1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01" name="Google Shape;101;p1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02" name="Google Shape;102;p1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03" name="Google Shape;103;p16"/>
          <p:cNvCxnSpPr/>
          <p:nvPr/>
        </p:nvCxnSpPr>
        <p:spPr>
          <a:xfrm>
            <a:off x="7207350" y="-153175"/>
            <a:ext cx="2120400" cy="12738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04"/>
        <p:cNvGrpSpPr/>
        <p:nvPr/>
      </p:nvGrpSpPr>
      <p:grpSpPr>
        <a:xfrm>
          <a:off x="0" y="0"/>
          <a:ext cx="0" cy="0"/>
          <a:chOff x="0" y="0"/>
          <a:chExt cx="0" cy="0"/>
        </a:xfrm>
      </p:grpSpPr>
      <p:sp>
        <p:nvSpPr>
          <p:cNvPr id="105" name="Google Shape;105;p17"/>
          <p:cNvSpPr txBox="1">
            <a:spLocks noGrp="1"/>
          </p:cNvSpPr>
          <p:nvPr>
            <p:ph type="title"/>
          </p:nvPr>
        </p:nvSpPr>
        <p:spPr>
          <a:xfrm>
            <a:off x="4956100" y="2467375"/>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06" name="Google Shape;106;p17"/>
          <p:cNvSpPr txBox="1">
            <a:spLocks noGrp="1"/>
          </p:cNvSpPr>
          <p:nvPr>
            <p:ph type="title" idx="2" hasCustomPrompt="1"/>
          </p:nvPr>
        </p:nvSpPr>
        <p:spPr>
          <a:xfrm>
            <a:off x="4956100" y="1402325"/>
            <a:ext cx="1650900" cy="978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107" name="Google Shape;107;p17"/>
          <p:cNvSpPr txBox="1">
            <a:spLocks noGrp="1"/>
          </p:cNvSpPr>
          <p:nvPr>
            <p:ph type="subTitle" idx="1"/>
          </p:nvPr>
        </p:nvSpPr>
        <p:spPr>
          <a:xfrm>
            <a:off x="4956100" y="3116275"/>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108" name="Google Shape;108;p1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09" name="Google Shape;109;p1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0" name="Google Shape;110;p17"/>
          <p:cNvCxnSpPr/>
          <p:nvPr/>
        </p:nvCxnSpPr>
        <p:spPr>
          <a:xfrm>
            <a:off x="-209600" y="2402450"/>
            <a:ext cx="3144300" cy="27897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3_1">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43725" y="1185550"/>
            <a:ext cx="3123000" cy="2019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 name="Google Shape;113;p18"/>
          <p:cNvSpPr txBox="1">
            <a:spLocks noGrp="1"/>
          </p:cNvSpPr>
          <p:nvPr>
            <p:ph type="subTitle" idx="1"/>
          </p:nvPr>
        </p:nvSpPr>
        <p:spPr>
          <a:xfrm>
            <a:off x="1043725" y="3360938"/>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114" name="Google Shape;114;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5" name="Google Shape;115;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6" name="Google Shape;116;p18"/>
          <p:cNvCxnSpPr/>
          <p:nvPr/>
        </p:nvCxnSpPr>
        <p:spPr>
          <a:xfrm>
            <a:off x="5322650" y="-80625"/>
            <a:ext cx="4005000" cy="20073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229"/>
        <p:cNvGrpSpPr/>
        <p:nvPr/>
      </p:nvGrpSpPr>
      <p:grpSpPr>
        <a:xfrm>
          <a:off x="0" y="0"/>
          <a:ext cx="0" cy="0"/>
          <a:chOff x="0" y="0"/>
          <a:chExt cx="0" cy="0"/>
        </a:xfrm>
      </p:grpSpPr>
      <p:cxnSp>
        <p:nvCxnSpPr>
          <p:cNvPr id="230" name="Google Shape;230;p3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1" name="Google Shape;231;p3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232"/>
        <p:cNvGrpSpPr/>
        <p:nvPr/>
      </p:nvGrpSpPr>
      <p:grpSpPr>
        <a:xfrm>
          <a:off x="0" y="0"/>
          <a:ext cx="0" cy="0"/>
          <a:chOff x="0" y="0"/>
          <a:chExt cx="0" cy="0"/>
        </a:xfrm>
      </p:grpSpPr>
      <p:cxnSp>
        <p:nvCxnSpPr>
          <p:cNvPr id="233" name="Google Shape;233;p3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4" name="Google Shape;234;p3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5" name="Google Shape;235;p32"/>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36" name="Google Shape;236;p32"/>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237"/>
        <p:cNvGrpSpPr/>
        <p:nvPr/>
      </p:nvGrpSpPr>
      <p:grpSpPr>
        <a:xfrm>
          <a:off x="0" y="0"/>
          <a:ext cx="0" cy="0"/>
          <a:chOff x="0" y="0"/>
          <a:chExt cx="0" cy="0"/>
        </a:xfrm>
      </p:grpSpPr>
      <p:cxnSp>
        <p:nvCxnSpPr>
          <p:cNvPr id="238" name="Google Shape;238;p3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9" name="Google Shape;239;p3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40" name="Google Shape;240;p33"/>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714550" y="2543963"/>
            <a:ext cx="3714900" cy="64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746550" y="1478925"/>
            <a:ext cx="1650900" cy="97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8" name="Google Shape;18;p3"/>
          <p:cNvSpPr txBox="1">
            <a:spLocks noGrp="1"/>
          </p:cNvSpPr>
          <p:nvPr>
            <p:ph type="subTitle" idx="1"/>
          </p:nvPr>
        </p:nvSpPr>
        <p:spPr>
          <a:xfrm>
            <a:off x="2291400" y="3279625"/>
            <a:ext cx="4561200" cy="39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9" name="Google Shape;19;p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Lato"/>
              <a:buChar char="●"/>
              <a:defRPr sz="1100"/>
            </a:lvl1pPr>
            <a:lvl2pPr marL="914400" lvl="1" indent="-317500">
              <a:spcBef>
                <a:spcPts val="0"/>
              </a:spcBef>
              <a:spcAft>
                <a:spcPts val="0"/>
              </a:spcAft>
              <a:buClr>
                <a:schemeClr val="dk1"/>
              </a:buClr>
              <a:buSzPts val="1400"/>
              <a:buFont typeface="Lato"/>
              <a:buChar char="○"/>
              <a:defRPr/>
            </a:lvl2pPr>
            <a:lvl3pPr marL="1371600" lvl="2" indent="-317500">
              <a:spcBef>
                <a:spcPts val="0"/>
              </a:spcBef>
              <a:spcAft>
                <a:spcPts val="0"/>
              </a:spcAft>
              <a:buClr>
                <a:schemeClr val="dk1"/>
              </a:buClr>
              <a:buSzPts val="1400"/>
              <a:buFont typeface="Lato"/>
              <a:buChar char="■"/>
              <a:defRPr/>
            </a:lvl3pPr>
            <a:lvl4pPr marL="1828800" lvl="3" indent="-317500">
              <a:spcBef>
                <a:spcPts val="0"/>
              </a:spcBef>
              <a:spcAft>
                <a:spcPts val="0"/>
              </a:spcAft>
              <a:buClr>
                <a:schemeClr val="dk1"/>
              </a:buClr>
              <a:buSzPts val="1400"/>
              <a:buFont typeface="Lato"/>
              <a:buChar char="●"/>
              <a:defRPr/>
            </a:lvl4pPr>
            <a:lvl5pPr marL="2286000" lvl="4" indent="-317500">
              <a:spcBef>
                <a:spcPts val="0"/>
              </a:spcBef>
              <a:spcAft>
                <a:spcPts val="0"/>
              </a:spcAft>
              <a:buClr>
                <a:schemeClr val="dk1"/>
              </a:buClr>
              <a:buSzPts val="1400"/>
              <a:buFont typeface="Lato"/>
              <a:buChar char="○"/>
              <a:defRPr/>
            </a:lvl5pPr>
            <a:lvl6pPr marL="2743200" lvl="5" indent="-317500">
              <a:spcBef>
                <a:spcPts val="0"/>
              </a:spcBef>
              <a:spcAft>
                <a:spcPts val="0"/>
              </a:spcAft>
              <a:buClr>
                <a:schemeClr val="dk1"/>
              </a:buClr>
              <a:buSzPts val="1400"/>
              <a:buFont typeface="Lato"/>
              <a:buChar char="■"/>
              <a:defRPr/>
            </a:lvl6pPr>
            <a:lvl7pPr marL="3200400" lvl="6" indent="-317500">
              <a:spcBef>
                <a:spcPts val="0"/>
              </a:spcBef>
              <a:spcAft>
                <a:spcPts val="0"/>
              </a:spcAft>
              <a:buClr>
                <a:schemeClr val="dk1"/>
              </a:buClr>
              <a:buSzPts val="1400"/>
              <a:buFont typeface="Lato"/>
              <a:buChar char="●"/>
              <a:defRPr/>
            </a:lvl7pPr>
            <a:lvl8pPr marL="3657600" lvl="7" indent="-317500">
              <a:spcBef>
                <a:spcPts val="0"/>
              </a:spcBef>
              <a:spcAft>
                <a:spcPts val="0"/>
              </a:spcAft>
              <a:buClr>
                <a:schemeClr val="dk1"/>
              </a:buClr>
              <a:buSzPts val="1400"/>
              <a:buFont typeface="Lato"/>
              <a:buChar char="○"/>
              <a:defRPr/>
            </a:lvl8pPr>
            <a:lvl9pPr marL="4114800" lvl="8" indent="-317500">
              <a:spcBef>
                <a:spcPts val="0"/>
              </a:spcBef>
              <a:spcAft>
                <a:spcPts val="0"/>
              </a:spcAft>
              <a:buClr>
                <a:schemeClr val="dk1"/>
              </a:buClr>
              <a:buSzPts val="1400"/>
              <a:buFont typeface="Lato"/>
              <a:buChar char="■"/>
              <a:defRPr/>
            </a:lvl9pPr>
          </a:lstStyle>
          <a:p>
            <a:endParaRPr/>
          </a:p>
        </p:txBody>
      </p:sp>
      <p:cxnSp>
        <p:nvCxnSpPr>
          <p:cNvPr id="26" name="Google Shape;26;p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45025"/>
            <a:ext cx="56811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5038975" y="26490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2" name="Google Shape;32;p5"/>
          <p:cNvSpPr txBox="1">
            <a:spLocks noGrp="1"/>
          </p:cNvSpPr>
          <p:nvPr>
            <p:ph type="subTitle" idx="2"/>
          </p:nvPr>
        </p:nvSpPr>
        <p:spPr>
          <a:xfrm>
            <a:off x="50389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 name="Google Shape;33;p5"/>
          <p:cNvSpPr txBox="1">
            <a:spLocks noGrp="1"/>
          </p:cNvSpPr>
          <p:nvPr>
            <p:ph type="subTitle" idx="3"/>
          </p:nvPr>
        </p:nvSpPr>
        <p:spPr>
          <a:xfrm>
            <a:off x="1693175" y="26490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4" name="Google Shape;34;p5"/>
          <p:cNvSpPr txBox="1">
            <a:spLocks noGrp="1"/>
          </p:cNvSpPr>
          <p:nvPr>
            <p:ph type="subTitle" idx="4"/>
          </p:nvPr>
        </p:nvSpPr>
        <p:spPr>
          <a:xfrm>
            <a:off x="16931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5" name="Google Shape;35;p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 name="Google Shape;36;p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 name="Google Shape;37;p5"/>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122500" y="1225400"/>
            <a:ext cx="6899100" cy="269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cxnSp>
        <p:nvCxnSpPr>
          <p:cNvPr id="50" name="Google Shape;50;p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1" name="Google Shape;51;p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2" name="Google Shape;52;p8"/>
          <p:cNvCxnSpPr/>
          <p:nvPr/>
        </p:nvCxnSpPr>
        <p:spPr>
          <a:xfrm flipH="1">
            <a:off x="7093250" y="3935075"/>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53" name="Google Shape;53;p8"/>
          <p:cNvCxnSpPr/>
          <p:nvPr/>
        </p:nvCxnSpPr>
        <p:spPr>
          <a:xfrm flipH="1">
            <a:off x="-420450" y="-121600"/>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0"/>
        <p:cNvGrpSpPr/>
        <p:nvPr/>
      </p:nvGrpSpPr>
      <p:grpSpPr>
        <a:xfrm>
          <a:off x="0" y="0"/>
          <a:ext cx="0" cy="0"/>
          <a:chOff x="0" y="0"/>
          <a:chExt cx="0" cy="0"/>
        </a:xfrm>
      </p:grpSpPr>
      <p:sp>
        <p:nvSpPr>
          <p:cNvPr id="61" name="Google Shape;61;p10"/>
          <p:cNvSpPr txBox="1">
            <a:spLocks noGrp="1"/>
          </p:cNvSpPr>
          <p:nvPr>
            <p:ph type="body" idx="1"/>
          </p:nvPr>
        </p:nvSpPr>
        <p:spPr>
          <a:xfrm>
            <a:off x="713225" y="539500"/>
            <a:ext cx="3557100" cy="977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3000">
                <a:latin typeface="Vidaloka"/>
                <a:ea typeface="Vidaloka"/>
                <a:cs typeface="Vidaloka"/>
                <a:sym typeface="Vidaloka"/>
              </a:defRPr>
            </a:lvl1pPr>
          </a:lstStyle>
          <a:p>
            <a:endParaRPr/>
          </a:p>
        </p:txBody>
      </p:sp>
      <p:cxnSp>
        <p:nvCxnSpPr>
          <p:cNvPr id="62" name="Google Shape;62;p1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3" name="Google Shape;63;p1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4" name="Google Shape;64;p10"/>
          <p:cNvCxnSpPr/>
          <p:nvPr/>
        </p:nvCxnSpPr>
        <p:spPr>
          <a:xfrm rot="10800000" flipH="1">
            <a:off x="6144975" y="3103725"/>
            <a:ext cx="3118200" cy="22011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1"/>
          <p:cNvSpPr txBox="1">
            <a:spLocks noGrp="1"/>
          </p:cNvSpPr>
          <p:nvPr>
            <p:ph type="title" hasCustomPrompt="1"/>
          </p:nvPr>
        </p:nvSpPr>
        <p:spPr>
          <a:xfrm>
            <a:off x="713225" y="1497763"/>
            <a:ext cx="7717500" cy="16443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a:spLocks noGrp="1"/>
          </p:cNvSpPr>
          <p:nvPr>
            <p:ph type="subTitle" idx="1"/>
          </p:nvPr>
        </p:nvSpPr>
        <p:spPr>
          <a:xfrm>
            <a:off x="1514325" y="3278788"/>
            <a:ext cx="61203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a:endParaRPr/>
          </a:p>
        </p:txBody>
      </p:sp>
      <p:cxnSp>
        <p:nvCxnSpPr>
          <p:cNvPr id="68" name="Google Shape;68;p1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9" name="Google Shape;69;p1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70" name="Google Shape;70;p1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71" name="Google Shape;71;p1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 id="2147483664" r:id="rId15"/>
    <p:sldLayoutId id="2147483677" r:id="rId16"/>
    <p:sldLayoutId id="2147483678" r:id="rId17"/>
    <p:sldLayoutId id="2147483679"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oS3h42oaGOuVGIgkBAfJ0tUHJWuJ2KO2gNca8m_ow0A/copy#gid=1364826426"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6"/>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ICT SPECIALIZATION</a:t>
            </a:r>
            <a:endParaRPr dirty="0"/>
          </a:p>
        </p:txBody>
      </p:sp>
      <p:sp>
        <p:nvSpPr>
          <p:cNvPr id="3" name="Subtitle 2">
            <a:extLst>
              <a:ext uri="{FF2B5EF4-FFF2-40B4-BE49-F238E27FC236}">
                <a16:creationId xmlns:a16="http://schemas.microsoft.com/office/drawing/2014/main" id="{D4462171-B5E3-45AF-8EC6-CF61DF0319DF}"/>
              </a:ext>
            </a:extLst>
          </p:cNvPr>
          <p:cNvSpPr>
            <a:spLocks noGrp="1"/>
          </p:cNvSpPr>
          <p:nvPr>
            <p:ph type="subTitle" idx="1"/>
          </p:nvPr>
        </p:nvSpPr>
        <p:spPr/>
        <p:txBody>
          <a:bodyPr/>
          <a:lstStyle/>
          <a:p>
            <a:r>
              <a:rPr lang="en-US" dirty="0"/>
              <a:t>MODULE 1 – LESSON 1</a:t>
            </a:r>
          </a:p>
          <a:p>
            <a:r>
              <a:rPr lang="en-US" dirty="0"/>
              <a:t>Introduction to Programming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subTitle" idx="1"/>
          </p:nvPr>
        </p:nvSpPr>
        <p:spPr>
          <a:xfrm>
            <a:off x="895949" y="1682000"/>
            <a:ext cx="4500395" cy="2379900"/>
          </a:xfrm>
          <a:prstGeom prst="rect">
            <a:avLst/>
          </a:prstGeom>
        </p:spPr>
        <p:txBody>
          <a:bodyPr spcFirstLastPara="1" wrap="square" lIns="91425" tIns="91425" rIns="91425" bIns="91425" anchor="t" anchorCtr="0">
            <a:noAutofit/>
          </a:bodyPr>
          <a:lstStyle/>
          <a:p>
            <a:pPr marL="285750" indent="-285750"/>
            <a:r>
              <a:rPr lang="en-US" dirty="0"/>
              <a:t>You should always look ahead and try to discern and find ways to make sure that your business stays in operation.</a:t>
            </a:r>
          </a:p>
          <a:p>
            <a:pPr marL="0" indent="0">
              <a:buNone/>
            </a:pPr>
            <a:endParaRPr lang="en-US" dirty="0"/>
          </a:p>
          <a:p>
            <a:pPr marL="285750" indent="-285750"/>
            <a:r>
              <a:rPr lang="en-US" dirty="0"/>
              <a:t>Being future-oriented also means that you look ahead and see yourself at future how you and your family will live, remember that you cannot work forever. So, an entrepreneur. you must also learn and practice how to save up and secure your family future.</a:t>
            </a:r>
            <a:endParaRPr dirty="0"/>
          </a:p>
        </p:txBody>
      </p:sp>
      <p:sp>
        <p:nvSpPr>
          <p:cNvPr id="285" name="Google Shape;285;p40"/>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FUTURE-ORIENTED</a:t>
            </a:r>
          </a:p>
        </p:txBody>
      </p:sp>
      <p:pic>
        <p:nvPicPr>
          <p:cNvPr id="7170" name="Picture 2" descr="For a more consumer-, SME-, sustainability-focused and future oriented  competition policy - Marc Angel">
            <a:extLst>
              <a:ext uri="{FF2B5EF4-FFF2-40B4-BE49-F238E27FC236}">
                <a16:creationId xmlns:a16="http://schemas.microsoft.com/office/drawing/2014/main" id="{C0D4C316-2445-4FF2-B954-ACA746BC9F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1029" y="1712227"/>
            <a:ext cx="3475045" cy="23171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0263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subTitle" idx="1"/>
          </p:nvPr>
        </p:nvSpPr>
        <p:spPr>
          <a:xfrm>
            <a:off x="895949" y="1682000"/>
            <a:ext cx="4500395" cy="2379900"/>
          </a:xfrm>
          <a:prstGeom prst="rect">
            <a:avLst/>
          </a:prstGeom>
        </p:spPr>
        <p:txBody>
          <a:bodyPr spcFirstLastPara="1" wrap="square" lIns="91425" tIns="91425" rIns="91425" bIns="91425" anchor="t" anchorCtr="0">
            <a:noAutofit/>
          </a:bodyPr>
          <a:lstStyle/>
          <a:p>
            <a:pPr marL="285750" indent="-285750"/>
            <a:r>
              <a:rPr lang="en-US" dirty="0"/>
              <a:t>Profit is a financial gain you get in creating and maintaining your business, this is one of</a:t>
            </a:r>
          </a:p>
          <a:p>
            <a:pPr marL="0" indent="0">
              <a:buNone/>
            </a:pPr>
            <a:r>
              <a:rPr lang="en-US" dirty="0"/>
              <a:t>       your drivers to continue your business.</a:t>
            </a:r>
          </a:p>
          <a:p>
            <a:pPr marL="0" indent="0">
              <a:buNone/>
            </a:pPr>
            <a:endParaRPr lang="en-US" dirty="0"/>
          </a:p>
          <a:p>
            <a:pPr marL="0" indent="0">
              <a:buNone/>
            </a:pPr>
            <a:endParaRPr lang="en-US" dirty="0"/>
          </a:p>
          <a:p>
            <a:pPr marL="285750" indent="-285750"/>
            <a:r>
              <a:rPr lang="en-US" dirty="0"/>
              <a:t>If you put too much profit on what you are</a:t>
            </a:r>
          </a:p>
          <a:p>
            <a:pPr marL="0" indent="0">
              <a:buNone/>
            </a:pPr>
            <a:r>
              <a:rPr lang="en-US" dirty="0"/>
              <a:t>selling, there might not be any sale at all because no one or very few can afford it.</a:t>
            </a:r>
          </a:p>
        </p:txBody>
      </p:sp>
      <p:sp>
        <p:nvSpPr>
          <p:cNvPr id="285" name="Google Shape;285;p40"/>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PROFIT-ORIENTED</a:t>
            </a:r>
          </a:p>
        </p:txBody>
      </p:sp>
      <p:pic>
        <p:nvPicPr>
          <p:cNvPr id="8194" name="Picture 2" descr="81 Profit oriented Vector Images, Profit oriented Illustrations |  Depositphotos">
            <a:extLst>
              <a:ext uri="{FF2B5EF4-FFF2-40B4-BE49-F238E27FC236}">
                <a16:creationId xmlns:a16="http://schemas.microsoft.com/office/drawing/2014/main" id="{429042EF-7CDE-43E1-AAD8-CE35FE1B9F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6344" y="1682000"/>
            <a:ext cx="3367808" cy="2525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080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subTitle" idx="1"/>
          </p:nvPr>
        </p:nvSpPr>
        <p:spPr>
          <a:xfrm>
            <a:off x="895949" y="1682000"/>
            <a:ext cx="4500395" cy="2379900"/>
          </a:xfrm>
          <a:prstGeom prst="rect">
            <a:avLst/>
          </a:prstGeom>
        </p:spPr>
        <p:txBody>
          <a:bodyPr spcFirstLastPara="1" wrap="square" lIns="91425" tIns="91425" rIns="91425" bIns="91425" anchor="t" anchorCtr="0">
            <a:noAutofit/>
          </a:bodyPr>
          <a:lstStyle/>
          <a:p>
            <a:pPr marL="285750" indent="-285750"/>
            <a:r>
              <a:rPr lang="en-US" dirty="0"/>
              <a:t>Goal is the general direction where or how far you want take your business. while the objectives are the desired results for each step you take in moving your business to get to your goal</a:t>
            </a:r>
          </a:p>
          <a:p>
            <a:pPr marL="0" indent="0">
              <a:buNone/>
            </a:pPr>
            <a:endParaRPr lang="en-US" dirty="0"/>
          </a:p>
          <a:p>
            <a:pPr marL="285750" indent="-285750"/>
            <a:r>
              <a:rPr lang="en-US" dirty="0"/>
              <a:t>Whether that goal is as plain as getting profit or as profound as to be ab le to provide employment for others, that goal is the driving force for the entrepreneur to keep building his business.</a:t>
            </a:r>
          </a:p>
        </p:txBody>
      </p:sp>
      <p:sp>
        <p:nvSpPr>
          <p:cNvPr id="285" name="Google Shape;285;p40"/>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GOAL-ORIENTED</a:t>
            </a:r>
          </a:p>
        </p:txBody>
      </p:sp>
      <p:pic>
        <p:nvPicPr>
          <p:cNvPr id="9218" name="Picture 2" descr="Goal Oriented Images | Free Vectors, Stock Photos &amp;amp; PSD">
            <a:extLst>
              <a:ext uri="{FF2B5EF4-FFF2-40B4-BE49-F238E27FC236}">
                <a16:creationId xmlns:a16="http://schemas.microsoft.com/office/drawing/2014/main" id="{762E2A78-9E77-4FBE-992B-8A101933F7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7152" y="1695666"/>
            <a:ext cx="3552188" cy="2366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8730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subTitle" idx="1"/>
          </p:nvPr>
        </p:nvSpPr>
        <p:spPr>
          <a:xfrm>
            <a:off x="895949" y="1682000"/>
            <a:ext cx="4500395" cy="2379900"/>
          </a:xfrm>
          <a:prstGeom prst="rect">
            <a:avLst/>
          </a:prstGeom>
        </p:spPr>
        <p:txBody>
          <a:bodyPr spcFirstLastPara="1" wrap="square" lIns="91425" tIns="91425" rIns="91425" bIns="91425" anchor="t" anchorCtr="0">
            <a:noAutofit/>
          </a:bodyPr>
          <a:lstStyle/>
          <a:p>
            <a:pPr marL="285750" indent="-285750"/>
            <a:r>
              <a:rPr lang="en-US" dirty="0"/>
              <a:t>Persistence is the strong will of a person and a firm belief to keep on moving forward to achieve his goal no matter how many challenges may come his way or no matter many times he fell along the way.</a:t>
            </a:r>
          </a:p>
          <a:p>
            <a:pPr marL="0" indent="0">
              <a:buNone/>
            </a:pPr>
            <a:endParaRPr lang="en-US" dirty="0"/>
          </a:p>
          <a:p>
            <a:pPr marL="285750" indent="-285750"/>
            <a:r>
              <a:rPr lang="en-US" dirty="0"/>
              <a:t>It is when you are faced with negative opinions about what you are doing that your persistence is tested.</a:t>
            </a:r>
          </a:p>
        </p:txBody>
      </p:sp>
      <p:sp>
        <p:nvSpPr>
          <p:cNvPr id="285" name="Google Shape;285;p40"/>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PERSISTENT</a:t>
            </a:r>
          </a:p>
        </p:txBody>
      </p:sp>
      <p:pic>
        <p:nvPicPr>
          <p:cNvPr id="10242" name="Picture 2" descr="Social media network technology business startup Vector Image">
            <a:extLst>
              <a:ext uri="{FF2B5EF4-FFF2-40B4-BE49-F238E27FC236}">
                <a16:creationId xmlns:a16="http://schemas.microsoft.com/office/drawing/2014/main" id="{6DF5CC16-B66A-4614-936A-24C5C8E3807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36" b="10572"/>
          <a:stretch/>
        </p:blipFill>
        <p:spPr bwMode="auto">
          <a:xfrm>
            <a:off x="5396344" y="1620982"/>
            <a:ext cx="3362322" cy="2757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3335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8" name="Google Shape;298;p42"/>
          <p:cNvSpPr txBox="1">
            <a:spLocks noGrp="1"/>
          </p:cNvSpPr>
          <p:nvPr>
            <p:ph type="title" idx="2"/>
          </p:nvPr>
        </p:nvSpPr>
        <p:spPr>
          <a:xfrm>
            <a:off x="47550" y="328998"/>
            <a:ext cx="8666017" cy="97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OTHER PERSONAL ENTREPRENUERIAL COMPETENCIES (PECS)</a:t>
            </a:r>
            <a:endParaRPr sz="3200" dirty="0"/>
          </a:p>
        </p:txBody>
      </p:sp>
      <p:sp>
        <p:nvSpPr>
          <p:cNvPr id="299" name="Google Shape;299;p42"/>
          <p:cNvSpPr txBox="1">
            <a:spLocks noGrp="1"/>
          </p:cNvSpPr>
          <p:nvPr>
            <p:ph type="subTitle" idx="1"/>
          </p:nvPr>
        </p:nvSpPr>
        <p:spPr>
          <a:xfrm>
            <a:off x="642708" y="2829353"/>
            <a:ext cx="4561200" cy="3930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dirty="0"/>
              <a:t>Ability to Cope with Failure</a:t>
            </a:r>
          </a:p>
          <a:p>
            <a:pPr marL="285750" lvl="0" indent="-285750" algn="l" rtl="0">
              <a:spcBef>
                <a:spcPts val="0"/>
              </a:spcBef>
              <a:spcAft>
                <a:spcPts val="0"/>
              </a:spcAft>
              <a:buFont typeface="Arial" panose="020B0604020202020204" pitchFamily="34" charset="0"/>
              <a:buChar char="•"/>
            </a:pPr>
            <a:r>
              <a:rPr lang="en-US" dirty="0"/>
              <a:t>Open to Criticism and Acknowledges Feedback</a:t>
            </a:r>
          </a:p>
          <a:p>
            <a:pPr marL="285750" lvl="0" indent="-285750" algn="l" rtl="0">
              <a:spcBef>
                <a:spcPts val="0"/>
              </a:spcBef>
              <a:spcAft>
                <a:spcPts val="0"/>
              </a:spcAft>
              <a:buFont typeface="Arial" panose="020B0604020202020204" pitchFamily="34" charset="0"/>
              <a:buChar char="•"/>
            </a:pPr>
            <a:r>
              <a:rPr lang="en-US" dirty="0"/>
              <a:t>Takes the Initiative</a:t>
            </a:r>
          </a:p>
          <a:p>
            <a:pPr marL="285750" lvl="0" indent="-285750" algn="l" rtl="0">
              <a:spcBef>
                <a:spcPts val="0"/>
              </a:spcBef>
              <a:spcAft>
                <a:spcPts val="0"/>
              </a:spcAft>
              <a:buFont typeface="Arial" panose="020B0604020202020204" pitchFamily="34" charset="0"/>
              <a:buChar char="•"/>
            </a:pPr>
            <a:r>
              <a:rPr lang="en-US" dirty="0"/>
              <a:t>Sets Own Standards</a:t>
            </a:r>
          </a:p>
          <a:p>
            <a:pPr marL="285750" lvl="0" indent="-285750" algn="l" rtl="0">
              <a:spcBef>
                <a:spcPts val="0"/>
              </a:spcBef>
              <a:spcAft>
                <a:spcPts val="0"/>
              </a:spcAft>
              <a:buFont typeface="Arial" panose="020B0604020202020204" pitchFamily="34" charset="0"/>
              <a:buChar char="•"/>
            </a:pPr>
            <a:r>
              <a:rPr lang="en-US" dirty="0"/>
              <a:t>Copes with Uncertainty</a:t>
            </a:r>
          </a:p>
          <a:p>
            <a:pPr marL="285750" lvl="0" indent="-285750" algn="l" rtl="0">
              <a:spcBef>
                <a:spcPts val="0"/>
              </a:spcBef>
              <a:spcAft>
                <a:spcPts val="0"/>
              </a:spcAft>
              <a:buFont typeface="Arial" panose="020B0604020202020204" pitchFamily="34" charset="0"/>
              <a:buChar char="•"/>
            </a:pPr>
            <a:r>
              <a:rPr lang="en-US" dirty="0"/>
              <a:t>Committed</a:t>
            </a:r>
          </a:p>
          <a:p>
            <a:pPr marL="285750" lvl="0" indent="-285750" algn="l" rtl="0">
              <a:spcBef>
                <a:spcPts val="0"/>
              </a:spcBef>
              <a:spcAft>
                <a:spcPts val="0"/>
              </a:spcAft>
              <a:buFont typeface="Arial" panose="020B0604020202020204" pitchFamily="34" charset="0"/>
              <a:buChar char="•"/>
            </a:pPr>
            <a:r>
              <a:rPr lang="en-US" dirty="0"/>
              <a:t>Ability to Build on Strength</a:t>
            </a:r>
          </a:p>
          <a:p>
            <a:pPr marL="285750" lvl="0" indent="-285750" algn="l" rtl="0">
              <a:spcBef>
                <a:spcPts val="0"/>
              </a:spcBef>
              <a:spcAft>
                <a:spcPts val="0"/>
              </a:spcAft>
              <a:buFont typeface="Arial" panose="020B0604020202020204" pitchFamily="34" charset="0"/>
              <a:buChar char="•"/>
            </a:pPr>
            <a:r>
              <a:rPr lang="en-US" dirty="0"/>
              <a:t>Willing to Listen</a:t>
            </a:r>
          </a:p>
          <a:p>
            <a:pPr marL="285750" lvl="0" indent="-285750" algn="l" rtl="0">
              <a:spcBef>
                <a:spcPts val="0"/>
              </a:spcBef>
              <a:spcAft>
                <a:spcPts val="0"/>
              </a:spcAft>
              <a:buFont typeface="Arial" panose="020B0604020202020204" pitchFamily="34" charset="0"/>
              <a:buChar char="•"/>
            </a:pPr>
            <a:r>
              <a:rPr lang="en-US" dirty="0"/>
              <a:t>Freedom and Control</a:t>
            </a:r>
          </a:p>
          <a:p>
            <a:pPr marL="285750" lvl="0" indent="-285750" algn="l" rtl="0">
              <a:spcBef>
                <a:spcPts val="0"/>
              </a:spcBef>
              <a:spcAft>
                <a:spcPts val="0"/>
              </a:spcAft>
              <a:buFont typeface="Arial" panose="020B0604020202020204" pitchFamily="34" charset="0"/>
              <a:buChar char="•"/>
            </a:pPr>
            <a:r>
              <a:rPr lang="en-US" dirty="0"/>
              <a:t>Flexibility</a:t>
            </a:r>
          </a:p>
          <a:p>
            <a:pPr marL="285750" lvl="0" indent="-285750" algn="l" rtl="0">
              <a:spcBef>
                <a:spcPts val="0"/>
              </a:spcBef>
              <a:spcAft>
                <a:spcPts val="0"/>
              </a:spcAft>
              <a:buFont typeface="Arial" panose="020B0604020202020204" pitchFamily="34" charset="0"/>
              <a:buChar char="•"/>
            </a:pPr>
            <a:r>
              <a:rPr lang="en-US" dirty="0"/>
              <a:t>Energy and Stamina</a:t>
            </a:r>
          </a:p>
          <a:p>
            <a:pPr marL="285750" lvl="0" indent="-285750" algn="l" rtl="0">
              <a:spcBef>
                <a:spcPts val="0"/>
              </a:spcBef>
              <a:spcAft>
                <a:spcPts val="0"/>
              </a:spcAft>
              <a:buFont typeface="Arial" panose="020B0604020202020204" pitchFamily="34" charset="0"/>
              <a:buChar char="•"/>
            </a:pPr>
            <a:r>
              <a:rPr lang="en-US" dirty="0"/>
              <a:t>Family Support</a:t>
            </a:r>
          </a:p>
          <a:p>
            <a:pPr marL="285750" lvl="0" indent="-285750" algn="l" rtl="0">
              <a:spcBef>
                <a:spcPts val="0"/>
              </a:spcBef>
              <a:spcAft>
                <a:spcPts val="0"/>
              </a:spcAft>
              <a:buFont typeface="Arial" panose="020B0604020202020204" pitchFamily="34" charset="0"/>
              <a:buChar char="•"/>
            </a:pPr>
            <a:r>
              <a:rPr lang="en-US" dirty="0"/>
              <a:t>Professional Support</a:t>
            </a:r>
            <a:endParaRPr dirty="0"/>
          </a:p>
        </p:txBody>
      </p:sp>
      <p:pic>
        <p:nvPicPr>
          <p:cNvPr id="11266" name="Picture 2" descr="Corporate Training For Company Business Employees | Corporate training,  Employee training, Business illustration">
            <a:extLst>
              <a:ext uri="{FF2B5EF4-FFF2-40B4-BE49-F238E27FC236}">
                <a16:creationId xmlns:a16="http://schemas.microsoft.com/office/drawing/2014/main" id="{0B439A12-84DB-4CF6-8F79-3850739A32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7759" y="1664707"/>
            <a:ext cx="3352037" cy="232929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7"/>
        <p:cNvGrpSpPr/>
        <p:nvPr/>
      </p:nvGrpSpPr>
      <p:grpSpPr>
        <a:xfrm>
          <a:off x="0" y="0"/>
          <a:ext cx="0" cy="0"/>
          <a:chOff x="0" y="0"/>
          <a:chExt cx="0" cy="0"/>
        </a:xfrm>
      </p:grpSpPr>
      <p:sp>
        <p:nvSpPr>
          <p:cNvPr id="338" name="Google Shape;338;p45"/>
          <p:cNvSpPr txBox="1">
            <a:spLocks noGrp="1"/>
          </p:cNvSpPr>
          <p:nvPr>
            <p:ph type="body" idx="1"/>
          </p:nvPr>
        </p:nvSpPr>
        <p:spPr>
          <a:xfrm>
            <a:off x="256024" y="539500"/>
            <a:ext cx="6220975" cy="97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dirty="0"/>
              <a:t>1.2 Product Development</a:t>
            </a:r>
            <a:endParaRPr sz="4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4" name="Google Shape;344;p46"/>
          <p:cNvSpPr txBox="1">
            <a:spLocks noGrp="1"/>
          </p:cNvSpPr>
          <p:nvPr>
            <p:ph type="subTitle" idx="1"/>
          </p:nvPr>
        </p:nvSpPr>
        <p:spPr>
          <a:xfrm>
            <a:off x="0" y="881952"/>
            <a:ext cx="9167530" cy="375000"/>
          </a:xfrm>
          <a:prstGeom prst="rect">
            <a:avLst/>
          </a:prstGeom>
        </p:spPr>
        <p:txBody>
          <a:bodyPr spcFirstLastPara="1" wrap="square" lIns="91425" tIns="91425" rIns="91425" bIns="91425" anchor="t" anchorCtr="0">
            <a:noAutofit/>
          </a:bodyPr>
          <a:lstStyle/>
          <a:p>
            <a:pPr marL="0" lvl="0" indent="0" rtl="0">
              <a:spcBef>
                <a:spcPts val="0"/>
              </a:spcBef>
              <a:spcAft>
                <a:spcPts val="1200"/>
              </a:spcAft>
              <a:buNone/>
            </a:pPr>
            <a:r>
              <a:rPr lang="en-US" dirty="0"/>
              <a:t>Product development, also called New Product Development (NPD), refers to</a:t>
            </a:r>
          </a:p>
          <a:p>
            <a:pPr marL="0" lvl="0" indent="0" rtl="0">
              <a:spcBef>
                <a:spcPts val="0"/>
              </a:spcBef>
              <a:spcAft>
                <a:spcPts val="1200"/>
              </a:spcAft>
              <a:buNone/>
            </a:pPr>
            <a:r>
              <a:rPr lang="en-US" dirty="0"/>
              <a:t>the creation of a marketable product or service that provides additional benefits or</a:t>
            </a:r>
          </a:p>
          <a:p>
            <a:pPr marL="0" lvl="0" indent="0" rtl="0">
              <a:spcBef>
                <a:spcPts val="0"/>
              </a:spcBef>
              <a:spcAft>
                <a:spcPts val="1200"/>
              </a:spcAft>
              <a:buNone/>
            </a:pPr>
            <a:r>
              <a:rPr lang="en-US" dirty="0"/>
              <a:t>satisfies the needs of a customer or consumer. It either involves the creation of a</a:t>
            </a:r>
          </a:p>
          <a:p>
            <a:pPr marL="0" lvl="0" indent="0" rtl="0">
              <a:spcBef>
                <a:spcPts val="0"/>
              </a:spcBef>
              <a:spcAft>
                <a:spcPts val="1200"/>
              </a:spcAft>
              <a:buNone/>
            </a:pPr>
            <a:r>
              <a:rPr lang="en-US" dirty="0"/>
              <a:t>totally new product that satisfies a need or a modification of an existing product to</a:t>
            </a:r>
          </a:p>
          <a:p>
            <a:pPr marL="0" lvl="0" indent="0" rtl="0">
              <a:spcBef>
                <a:spcPts val="0"/>
              </a:spcBef>
              <a:spcAft>
                <a:spcPts val="1200"/>
              </a:spcAft>
              <a:buNone/>
            </a:pPr>
            <a:r>
              <a:rPr lang="en-US" dirty="0"/>
              <a:t>make it better.</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89863" y="522084"/>
            <a:ext cx="8777046"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New Product Development Process</a:t>
            </a:r>
            <a:endParaRPr dirty="0"/>
          </a:p>
        </p:txBody>
      </p:sp>
      <p:sp>
        <p:nvSpPr>
          <p:cNvPr id="279" name="Google Shape;279;p39"/>
          <p:cNvSpPr txBox="1">
            <a:spLocks noGrp="1"/>
          </p:cNvSpPr>
          <p:nvPr>
            <p:ph type="subTitle" idx="1"/>
          </p:nvPr>
        </p:nvSpPr>
        <p:spPr>
          <a:xfrm>
            <a:off x="159572" y="1226608"/>
            <a:ext cx="8651919" cy="430074"/>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US" sz="1400" b="1" dirty="0"/>
              <a:t>Idea Generation </a:t>
            </a:r>
            <a:r>
              <a:rPr lang="en-US" sz="1400" dirty="0"/>
              <a:t>- The initial step of the process is the idea generation stage that entails some creative thinking exercise. Like any good product, it starts with a spark of an idea. However, it did not necessarily start with just a single spark. It may have just started with one question: "What if. one question would have sparked a host of idea that slowly builds up the product as a whole.</a:t>
            </a:r>
            <a:endParaRPr sz="1400" dirty="0"/>
          </a:p>
        </p:txBody>
      </p:sp>
      <p:sp>
        <p:nvSpPr>
          <p:cNvPr id="4" name="Google Shape;279;p39">
            <a:extLst>
              <a:ext uri="{FF2B5EF4-FFF2-40B4-BE49-F238E27FC236}">
                <a16:creationId xmlns:a16="http://schemas.microsoft.com/office/drawing/2014/main" id="{E0F1C305-B2B6-41B6-BD2D-BE4CAE6BE308}"/>
              </a:ext>
            </a:extLst>
          </p:cNvPr>
          <p:cNvSpPr txBox="1">
            <a:spLocks/>
          </p:cNvSpPr>
          <p:nvPr/>
        </p:nvSpPr>
        <p:spPr>
          <a:xfrm>
            <a:off x="152426" y="2530667"/>
            <a:ext cx="8651919" cy="4300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lgn="just">
              <a:spcAft>
                <a:spcPts val="1200"/>
              </a:spcAft>
            </a:pPr>
            <a:r>
              <a:rPr lang="en-US" sz="1400" b="1" dirty="0"/>
              <a:t>Idea Screening</a:t>
            </a:r>
            <a:r>
              <a:rPr lang="en-US" sz="1400" dirty="0"/>
              <a:t>- This step of the process requires some analytical exercise. Not all ideas that were gathered from the first step can be used to create a complete product. Some ideas have to be weeded out based on certain criteria. This is not to say that the weeded-out ideas are bad.</a:t>
            </a:r>
          </a:p>
          <a:p>
            <a:pPr marL="0" indent="0" algn="just">
              <a:spcAft>
                <a:spcPts val="1200"/>
              </a:spcAft>
            </a:pPr>
            <a:r>
              <a:rPr lang="en-US" sz="1400" b="1" dirty="0"/>
              <a:t>Pass-fail evaluation- </a:t>
            </a:r>
            <a:r>
              <a:rPr lang="en-US" sz="1400" dirty="0"/>
              <a:t>This may well be the simplest evaluation process that you can do but it</a:t>
            </a:r>
          </a:p>
          <a:p>
            <a:pPr marL="0" indent="0" algn="just">
              <a:spcAft>
                <a:spcPts val="1200"/>
              </a:spcAft>
            </a:pPr>
            <a:r>
              <a:rPr lang="en-US" sz="1400" dirty="0"/>
              <a:t>relies heavily on a well-thought set of criteria, just like the rest of the methods, which determines whether the idea makes it to the next round or not. Usually the criteria used in this method conform with the three main anchors of a good business idea:</a:t>
            </a:r>
          </a:p>
        </p:txBody>
      </p:sp>
    </p:spTree>
    <p:extLst>
      <p:ext uri="{BB962C8B-B14F-4D97-AF65-F5344CB8AC3E}">
        <p14:creationId xmlns:p14="http://schemas.microsoft.com/office/powerpoint/2010/main" val="22710639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89863" y="522084"/>
            <a:ext cx="8777046"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t>Pass-fail evaluation</a:t>
            </a:r>
            <a:endParaRPr dirty="0"/>
          </a:p>
        </p:txBody>
      </p:sp>
      <p:sp>
        <p:nvSpPr>
          <p:cNvPr id="279" name="Google Shape;279;p39"/>
          <p:cNvSpPr txBox="1">
            <a:spLocks noGrp="1"/>
          </p:cNvSpPr>
          <p:nvPr>
            <p:ph type="subTitle" idx="1"/>
          </p:nvPr>
        </p:nvSpPr>
        <p:spPr>
          <a:xfrm>
            <a:off x="159327" y="1197835"/>
            <a:ext cx="8936182" cy="9972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US" sz="1600" dirty="0" err="1"/>
              <a:t>i</a:t>
            </a:r>
            <a:r>
              <a:rPr lang="en-US" sz="1600" dirty="0"/>
              <a:t>. </a:t>
            </a:r>
            <a:r>
              <a:rPr lang="en-US" sz="1600" b="1" dirty="0"/>
              <a:t>Value to customer</a:t>
            </a:r>
            <a:r>
              <a:rPr lang="en-US" sz="1600" dirty="0"/>
              <a:t>— Does the business idea significantly add or give</a:t>
            </a:r>
          </a:p>
          <a:p>
            <a:pPr marL="0" lvl="0" indent="0" algn="just" rtl="0">
              <a:spcBef>
                <a:spcPts val="0"/>
              </a:spcBef>
              <a:spcAft>
                <a:spcPts val="1200"/>
              </a:spcAft>
              <a:buNone/>
            </a:pPr>
            <a:r>
              <a:rPr lang="en-US" sz="1600" dirty="0"/>
              <a:t>satiation to your customers?</a:t>
            </a:r>
          </a:p>
          <a:p>
            <a:pPr marL="0" lvl="0" indent="0" algn="just" rtl="0">
              <a:spcBef>
                <a:spcPts val="0"/>
              </a:spcBef>
              <a:spcAft>
                <a:spcPts val="1200"/>
              </a:spcAft>
              <a:buNone/>
            </a:pPr>
            <a:r>
              <a:rPr lang="en-US" sz="1600" dirty="0"/>
              <a:t>ii</a:t>
            </a:r>
            <a:r>
              <a:rPr lang="en-US" sz="1600" b="1" dirty="0"/>
              <a:t>. Solve a significant problem or satisfy a significant want/need </a:t>
            </a:r>
            <a:r>
              <a:rPr lang="en-US" sz="1600" dirty="0"/>
              <a:t>— Does it address and bring solution to a problem or need that has to be satisfied?</a:t>
            </a:r>
          </a:p>
          <a:p>
            <a:pPr marL="0" lvl="0" indent="0" algn="just" rtl="0">
              <a:spcBef>
                <a:spcPts val="0"/>
              </a:spcBef>
              <a:spcAft>
                <a:spcPts val="1200"/>
              </a:spcAft>
              <a:buNone/>
            </a:pPr>
            <a:r>
              <a:rPr lang="en-US" sz="1600" dirty="0"/>
              <a:t>iii. </a:t>
            </a:r>
            <a:r>
              <a:rPr lang="en-US" sz="1600" b="1" dirty="0"/>
              <a:t>Make significant profit in the shortest time possible </a:t>
            </a:r>
            <a:r>
              <a:rPr lang="en-US" sz="1600" dirty="0"/>
              <a:t>— Will your target</a:t>
            </a:r>
          </a:p>
          <a:p>
            <a:pPr marL="0" lvl="0" indent="0" algn="just" rtl="0">
              <a:spcBef>
                <a:spcPts val="0"/>
              </a:spcBef>
              <a:spcAft>
                <a:spcPts val="1200"/>
              </a:spcAft>
              <a:buNone/>
            </a:pPr>
            <a:r>
              <a:rPr lang="en-US" sz="1600" dirty="0"/>
              <a:t>customers recognize all this value and be satisfied with what your business idea</a:t>
            </a:r>
          </a:p>
          <a:p>
            <a:pPr marL="0" lvl="0" indent="0" algn="just" rtl="0">
              <a:spcBef>
                <a:spcPts val="0"/>
              </a:spcBef>
              <a:spcAft>
                <a:spcPts val="1200"/>
              </a:spcAft>
              <a:buNone/>
            </a:pPr>
            <a:r>
              <a:rPr lang="en-US" sz="1600" dirty="0"/>
              <a:t>brings and give you profit in the shortest time with the least promotion?</a:t>
            </a:r>
            <a:endParaRPr sz="1600" dirty="0"/>
          </a:p>
        </p:txBody>
      </p:sp>
    </p:spTree>
    <p:extLst>
      <p:ext uri="{BB962C8B-B14F-4D97-AF65-F5344CB8AC3E}">
        <p14:creationId xmlns:p14="http://schemas.microsoft.com/office/powerpoint/2010/main" val="38150657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4"/>
          <p:cNvSpPr txBox="1">
            <a:spLocks noGrp="1"/>
          </p:cNvSpPr>
          <p:nvPr>
            <p:ph type="title"/>
          </p:nvPr>
        </p:nvSpPr>
        <p:spPr>
          <a:xfrm>
            <a:off x="713225" y="445025"/>
            <a:ext cx="826452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US" sz="2800" dirty="0"/>
              <a:t>SWOT Analysis </a:t>
            </a:r>
            <a:r>
              <a:rPr lang="en-US" sz="1600" dirty="0"/>
              <a:t>— </a:t>
            </a:r>
            <a:r>
              <a:rPr lang="en-US" sz="1600" dirty="0">
                <a:latin typeface="Segoe UI Light" panose="020B0502040204020203" pitchFamily="34" charset="0"/>
                <a:cs typeface="Segoe UI Light" panose="020B0502040204020203" pitchFamily="34" charset="0"/>
              </a:rPr>
              <a:t>so, it comes down to just a few more ideas, say two to five</a:t>
            </a:r>
            <a:br>
              <a:rPr lang="en-US" sz="1600" dirty="0">
                <a:latin typeface="Segoe UI Light" panose="020B0502040204020203" pitchFamily="34" charset="0"/>
                <a:cs typeface="Segoe UI Light" panose="020B0502040204020203" pitchFamily="34" charset="0"/>
              </a:rPr>
            </a:br>
            <a:r>
              <a:rPr lang="en-US" sz="1600" dirty="0">
                <a:latin typeface="Segoe UI Light" panose="020B0502040204020203" pitchFamily="34" charset="0"/>
                <a:cs typeface="Segoe UI Light" panose="020B0502040204020203" pitchFamily="34" charset="0"/>
              </a:rPr>
              <a:t>ideas and the matrix shows a close match among the remaining ideas. For the final</a:t>
            </a:r>
            <a:br>
              <a:rPr lang="en-US" sz="1600" dirty="0">
                <a:latin typeface="Segoe UI Light" panose="020B0502040204020203" pitchFamily="34" charset="0"/>
                <a:cs typeface="Segoe UI Light" panose="020B0502040204020203" pitchFamily="34" charset="0"/>
              </a:rPr>
            </a:br>
            <a:r>
              <a:rPr lang="en-US" sz="1600" dirty="0">
                <a:latin typeface="Segoe UI Light" panose="020B0502040204020203" pitchFamily="34" charset="0"/>
                <a:cs typeface="Segoe UI Light" panose="020B0502040204020203" pitchFamily="34" charset="0"/>
              </a:rPr>
              <a:t>round of weeding out, you can use the SWOT analysis tool to single out the best</a:t>
            </a:r>
            <a:br>
              <a:rPr lang="en-US" sz="1600" dirty="0">
                <a:latin typeface="Segoe UI Light" panose="020B0502040204020203" pitchFamily="34" charset="0"/>
                <a:cs typeface="Segoe UI Light" panose="020B0502040204020203" pitchFamily="34" charset="0"/>
              </a:rPr>
            </a:br>
            <a:r>
              <a:rPr lang="en-US" sz="1600" dirty="0">
                <a:latin typeface="Segoe UI Light" panose="020B0502040204020203" pitchFamily="34" charset="0"/>
                <a:cs typeface="Segoe UI Light" panose="020B0502040204020203" pitchFamily="34" charset="0"/>
              </a:rPr>
              <a:t>business idea that you may want to pursue. SWOT stands for Strength, Weakness,</a:t>
            </a:r>
            <a:br>
              <a:rPr lang="en-US" sz="1600" dirty="0">
                <a:latin typeface="Segoe UI Light" panose="020B0502040204020203" pitchFamily="34" charset="0"/>
                <a:cs typeface="Segoe UI Light" panose="020B0502040204020203" pitchFamily="34" charset="0"/>
              </a:rPr>
            </a:br>
            <a:r>
              <a:rPr lang="en-US" sz="1600" dirty="0">
                <a:latin typeface="Segoe UI Light" panose="020B0502040204020203" pitchFamily="34" charset="0"/>
                <a:cs typeface="Segoe UI Light" panose="020B0502040204020203" pitchFamily="34" charset="0"/>
              </a:rPr>
              <a:t>Opportunity, and Threat. This tool uses a simple quadrant that represents earth of</a:t>
            </a:r>
            <a:br>
              <a:rPr lang="en-US" sz="1600" dirty="0">
                <a:latin typeface="Segoe UI Light" panose="020B0502040204020203" pitchFamily="34" charset="0"/>
                <a:cs typeface="Segoe UI Light" panose="020B0502040204020203" pitchFamily="34" charset="0"/>
              </a:rPr>
            </a:br>
            <a:r>
              <a:rPr lang="en-US" sz="1600" dirty="0">
                <a:latin typeface="Segoe UI Light" panose="020B0502040204020203" pitchFamily="34" charset="0"/>
                <a:cs typeface="Segoe UI Light" panose="020B0502040204020203" pitchFamily="34" charset="0"/>
              </a:rPr>
              <a:t>the SWOT.</a:t>
            </a:r>
            <a:endParaRPr sz="1600" dirty="0">
              <a:latin typeface="Segoe UI Light" panose="020B0502040204020203" pitchFamily="34" charset="0"/>
              <a:cs typeface="Segoe UI Light" panose="020B0502040204020203" pitchFamily="34" charset="0"/>
            </a:endParaRPr>
          </a:p>
        </p:txBody>
      </p:sp>
      <p:grpSp>
        <p:nvGrpSpPr>
          <p:cNvPr id="325" name="Google Shape;325;p44"/>
          <p:cNvGrpSpPr/>
          <p:nvPr/>
        </p:nvGrpSpPr>
        <p:grpSpPr>
          <a:xfrm>
            <a:off x="316792" y="445025"/>
            <a:ext cx="396433" cy="393649"/>
            <a:chOff x="-63250675" y="3744075"/>
            <a:chExt cx="320350" cy="318100"/>
          </a:xfrm>
        </p:grpSpPr>
        <p:sp>
          <p:nvSpPr>
            <p:cNvPr id="326" name="Google Shape;326;p4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90" name="Picture 2" descr="SWOT Analysis - Learn How to Conduct a SWOT Analysis">
            <a:extLst>
              <a:ext uri="{FF2B5EF4-FFF2-40B4-BE49-F238E27FC236}">
                <a16:creationId xmlns:a16="http://schemas.microsoft.com/office/drawing/2014/main" id="{98C1D231-1367-42E4-B453-297AE20D0B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2097164"/>
            <a:ext cx="3207327" cy="24736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7"/>
          <p:cNvSpPr txBox="1">
            <a:spLocks noGrp="1"/>
          </p:cNvSpPr>
          <p:nvPr>
            <p:ph type="title"/>
          </p:nvPr>
        </p:nvSpPr>
        <p:spPr>
          <a:xfrm>
            <a:off x="1835443" y="1056941"/>
            <a:ext cx="606164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t>HOW WILL YOU ABLE TO SELL THIS PRODUCT?</a:t>
            </a:r>
            <a:endParaRPr sz="5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Concept Development and Testing</a:t>
            </a:r>
            <a:endParaRPr dirty="0"/>
          </a:p>
        </p:txBody>
      </p:sp>
      <p:sp>
        <p:nvSpPr>
          <p:cNvPr id="305" name="Google Shape;305;p43"/>
          <p:cNvSpPr txBox="1"/>
          <p:nvPr/>
        </p:nvSpPr>
        <p:spPr>
          <a:xfrm>
            <a:off x="415071" y="1175129"/>
            <a:ext cx="3173255"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2"/>
                </a:solidFill>
                <a:latin typeface="Montserrat"/>
                <a:ea typeface="Montserrat"/>
                <a:cs typeface="Montserrat"/>
                <a:sym typeface="Montserrat"/>
              </a:rPr>
              <a:t>This is the feasibility</a:t>
            </a:r>
          </a:p>
          <a:p>
            <a:pPr marL="0" lvl="0" indent="0" algn="l" rtl="0">
              <a:spcBef>
                <a:spcPts val="0"/>
              </a:spcBef>
              <a:spcAft>
                <a:spcPts val="0"/>
              </a:spcAft>
              <a:buNone/>
            </a:pPr>
            <a:r>
              <a:rPr lang="en-US" dirty="0">
                <a:solidFill>
                  <a:schemeClr val="dk2"/>
                </a:solidFill>
                <a:latin typeface="Montserrat"/>
                <a:ea typeface="Montserrat"/>
                <a:cs typeface="Montserrat"/>
                <a:sym typeface="Montserrat"/>
              </a:rPr>
              <a:t>study stage. The purpose of the study is not only to find out whether the product</a:t>
            </a:r>
          </a:p>
          <a:p>
            <a:pPr marL="0" lvl="0" indent="0" algn="l" rtl="0">
              <a:spcBef>
                <a:spcPts val="0"/>
              </a:spcBef>
              <a:spcAft>
                <a:spcPts val="0"/>
              </a:spcAft>
              <a:buNone/>
            </a:pPr>
            <a:r>
              <a:rPr lang="en-US" dirty="0">
                <a:solidFill>
                  <a:schemeClr val="dk2"/>
                </a:solidFill>
                <a:latin typeface="Montserrat"/>
                <a:ea typeface="Montserrat"/>
                <a:cs typeface="Montserrat"/>
                <a:sym typeface="Montserrat"/>
              </a:rPr>
              <a:t>can be manufactured or created but also if it is marketable. During this step, you</a:t>
            </a:r>
          </a:p>
          <a:p>
            <a:pPr marL="0" lvl="0" indent="0" algn="l" rtl="0">
              <a:spcBef>
                <a:spcPts val="0"/>
              </a:spcBef>
              <a:spcAft>
                <a:spcPts val="0"/>
              </a:spcAft>
              <a:buNone/>
            </a:pPr>
            <a:r>
              <a:rPr lang="en-US" dirty="0">
                <a:solidFill>
                  <a:schemeClr val="dk2"/>
                </a:solidFill>
                <a:latin typeface="Montserrat"/>
                <a:ea typeface="Montserrat"/>
                <a:cs typeface="Montserrat"/>
                <a:sym typeface="Montserrat"/>
              </a:rPr>
              <a:t>may need to consult and share your idea with some trusted people like colleagues</a:t>
            </a:r>
          </a:p>
          <a:p>
            <a:pPr marL="0" lvl="0" indent="0" algn="l" rtl="0">
              <a:spcBef>
                <a:spcPts val="0"/>
              </a:spcBef>
              <a:spcAft>
                <a:spcPts val="0"/>
              </a:spcAft>
              <a:buNone/>
            </a:pPr>
            <a:r>
              <a:rPr lang="en-US" dirty="0">
                <a:solidFill>
                  <a:schemeClr val="dk2"/>
                </a:solidFill>
                <a:latin typeface="Montserrat"/>
                <a:ea typeface="Montserrat"/>
                <a:cs typeface="Montserrat"/>
                <a:sym typeface="Montserrat"/>
              </a:rPr>
              <a:t>and other experts.</a:t>
            </a:r>
            <a:endParaRPr dirty="0">
              <a:solidFill>
                <a:schemeClr val="dk2"/>
              </a:solidFill>
              <a:latin typeface="Montserrat"/>
              <a:ea typeface="Montserrat"/>
              <a:cs typeface="Montserrat"/>
              <a:sym typeface="Montserrat"/>
            </a:endParaRPr>
          </a:p>
        </p:txBody>
      </p:sp>
      <p:pic>
        <p:nvPicPr>
          <p:cNvPr id="311" name="Google Shape;311;p43" title="Points scored">
            <a:hlinkClick r:id="rId3"/>
          </p:cNvPr>
          <p:cNvPicPr preferRelativeResize="0"/>
          <p:nvPr/>
        </p:nvPicPr>
        <p:blipFill>
          <a:blip r:embed="rId4">
            <a:alphaModFix/>
          </a:blip>
          <a:stretch>
            <a:fillRect/>
          </a:stretch>
        </p:blipFill>
        <p:spPr>
          <a:xfrm>
            <a:off x="4072025" y="1301125"/>
            <a:ext cx="4358751" cy="2695150"/>
          </a:xfrm>
          <a:prstGeom prst="rect">
            <a:avLst/>
          </a:prstGeom>
          <a:noFill/>
          <a:ln>
            <a:noFill/>
          </a:ln>
        </p:spPr>
      </p:pic>
      <p:sp>
        <p:nvSpPr>
          <p:cNvPr id="313" name="Google Shape;313;p43"/>
          <p:cNvSpPr txBox="1"/>
          <p:nvPr/>
        </p:nvSpPr>
        <p:spPr>
          <a:xfrm>
            <a:off x="4766075" y="3869975"/>
            <a:ext cx="877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Vidaloka"/>
                <a:ea typeface="Vidaloka"/>
                <a:cs typeface="Vidaloka"/>
                <a:sym typeface="Vidaloka"/>
              </a:rPr>
              <a:t>A</a:t>
            </a:r>
            <a:endParaRPr dirty="0">
              <a:solidFill>
                <a:schemeClr val="dk1"/>
              </a:solidFill>
              <a:latin typeface="Vidaloka"/>
              <a:ea typeface="Vidaloka"/>
              <a:cs typeface="Vidaloka"/>
              <a:sym typeface="Vidaloka"/>
            </a:endParaRPr>
          </a:p>
        </p:txBody>
      </p:sp>
      <p:sp>
        <p:nvSpPr>
          <p:cNvPr id="314" name="Google Shape;314;p43"/>
          <p:cNvSpPr txBox="1"/>
          <p:nvPr/>
        </p:nvSpPr>
        <p:spPr>
          <a:xfrm>
            <a:off x="5950200" y="3869975"/>
            <a:ext cx="877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Vidaloka"/>
                <a:ea typeface="Vidaloka"/>
                <a:cs typeface="Vidaloka"/>
                <a:sym typeface="Vidaloka"/>
              </a:rPr>
              <a:t>B</a:t>
            </a:r>
            <a:endParaRPr dirty="0">
              <a:solidFill>
                <a:schemeClr val="dk1"/>
              </a:solidFill>
              <a:latin typeface="Vidaloka"/>
              <a:ea typeface="Vidaloka"/>
              <a:cs typeface="Vidaloka"/>
              <a:sym typeface="Vidaloka"/>
            </a:endParaRPr>
          </a:p>
        </p:txBody>
      </p:sp>
      <p:sp>
        <p:nvSpPr>
          <p:cNvPr id="315" name="Google Shape;315;p43"/>
          <p:cNvSpPr txBox="1"/>
          <p:nvPr/>
        </p:nvSpPr>
        <p:spPr>
          <a:xfrm>
            <a:off x="7134325" y="3907255"/>
            <a:ext cx="877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Vidaloka"/>
                <a:ea typeface="Vidaloka"/>
                <a:cs typeface="Vidaloka"/>
                <a:sym typeface="Vidaloka"/>
              </a:rPr>
              <a:t>C</a:t>
            </a:r>
            <a:endParaRPr dirty="0">
              <a:solidFill>
                <a:schemeClr val="dk1"/>
              </a:solidFill>
              <a:latin typeface="Vidaloka"/>
              <a:ea typeface="Vidaloka"/>
              <a:cs typeface="Vidaloka"/>
              <a:sym typeface="Vidalok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89863" y="522084"/>
            <a:ext cx="8777046"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t>Business Analysis</a:t>
            </a:r>
            <a:endParaRPr dirty="0"/>
          </a:p>
        </p:txBody>
      </p:sp>
      <p:sp>
        <p:nvSpPr>
          <p:cNvPr id="279" name="Google Shape;279;p39"/>
          <p:cNvSpPr txBox="1">
            <a:spLocks noGrp="1"/>
          </p:cNvSpPr>
          <p:nvPr>
            <p:ph type="subTitle" idx="1"/>
          </p:nvPr>
        </p:nvSpPr>
        <p:spPr>
          <a:xfrm>
            <a:off x="159327" y="1197835"/>
            <a:ext cx="8936182" cy="9972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US" sz="1600" dirty="0"/>
              <a:t>The cost of producing the product as well as the cost</a:t>
            </a:r>
          </a:p>
          <a:p>
            <a:pPr marL="0" lvl="0" indent="0" algn="just" rtl="0">
              <a:spcBef>
                <a:spcPts val="0"/>
              </a:spcBef>
              <a:spcAft>
                <a:spcPts val="1200"/>
              </a:spcAft>
              <a:buNone/>
            </a:pPr>
            <a:r>
              <a:rPr lang="en-US" sz="1600" dirty="0"/>
              <a:t>of marketing it is weighed against the salability of the product. In other words, this</a:t>
            </a:r>
          </a:p>
          <a:p>
            <a:pPr marL="0" lvl="0" indent="0" algn="just" rtl="0">
              <a:spcBef>
                <a:spcPts val="0"/>
              </a:spcBef>
              <a:spcAft>
                <a:spcPts val="1200"/>
              </a:spcAft>
              <a:buNone/>
            </a:pPr>
            <a:r>
              <a:rPr lang="en-US" sz="1600" dirty="0"/>
              <a:t>stage will allow you to find out if you are, in fact, heading for a profitable</a:t>
            </a:r>
          </a:p>
          <a:p>
            <a:pPr marL="0" lvl="0" indent="0" algn="just" rtl="0">
              <a:spcBef>
                <a:spcPts val="0"/>
              </a:spcBef>
              <a:spcAft>
                <a:spcPts val="1200"/>
              </a:spcAft>
              <a:buNone/>
            </a:pPr>
            <a:r>
              <a:rPr lang="en-US" sz="1600" dirty="0"/>
              <a:t>proposition so you can decide whether there is a need to make any adjustments to</a:t>
            </a:r>
          </a:p>
          <a:p>
            <a:pPr marL="0" lvl="0" indent="0" algn="just" rtl="0">
              <a:spcBef>
                <a:spcPts val="0"/>
              </a:spcBef>
              <a:spcAft>
                <a:spcPts val="1200"/>
              </a:spcAft>
              <a:buNone/>
            </a:pPr>
            <a:r>
              <a:rPr lang="en-US" sz="1600" dirty="0"/>
              <a:t>make the product more profitable. A number of techniques and tools are used</a:t>
            </a:r>
          </a:p>
          <a:p>
            <a:pPr marL="0" lvl="0" indent="0" algn="just" rtl="0">
              <a:spcBef>
                <a:spcPts val="0"/>
              </a:spcBef>
              <a:spcAft>
                <a:spcPts val="1200"/>
              </a:spcAft>
              <a:buNone/>
            </a:pPr>
            <a:r>
              <a:rPr lang="en-US" sz="1600" dirty="0"/>
              <a:t>during this stage like the SWOT and the Five Whys.</a:t>
            </a:r>
            <a:endParaRPr sz="1600" dirty="0"/>
          </a:p>
        </p:txBody>
      </p:sp>
    </p:spTree>
    <p:extLst>
      <p:ext uri="{BB962C8B-B14F-4D97-AF65-F5344CB8AC3E}">
        <p14:creationId xmlns:p14="http://schemas.microsoft.com/office/powerpoint/2010/main" val="38564207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89863" y="522084"/>
            <a:ext cx="8777046"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t>Prototype Development</a:t>
            </a:r>
            <a:endParaRPr dirty="0"/>
          </a:p>
        </p:txBody>
      </p:sp>
      <p:sp>
        <p:nvSpPr>
          <p:cNvPr id="279" name="Google Shape;279;p39"/>
          <p:cNvSpPr txBox="1">
            <a:spLocks noGrp="1"/>
          </p:cNvSpPr>
          <p:nvPr>
            <p:ph type="subTitle" idx="1"/>
          </p:nvPr>
        </p:nvSpPr>
        <p:spPr>
          <a:xfrm>
            <a:off x="159327" y="1197834"/>
            <a:ext cx="8936182" cy="1489947"/>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US" sz="1600" dirty="0"/>
              <a:t>A prototype is the first or preliminary model of a certain product. Just like any development process, this stage has a cycle of its own. More often than not, you do not get to create one prototype and get it right the first time. Developing prototypes involve a series of fine tuning from your original-design until you arrive at a complete, safe, functional, rich in feature, and marketable product.</a:t>
            </a:r>
          </a:p>
          <a:p>
            <a:pPr marL="0" lvl="0" indent="0" algn="just" rtl="0">
              <a:spcBef>
                <a:spcPts val="0"/>
              </a:spcBef>
              <a:spcAft>
                <a:spcPts val="1200"/>
              </a:spcAft>
              <a:buNone/>
            </a:pPr>
            <a:r>
              <a:rPr lang="en-US" sz="2800" b="1" dirty="0"/>
              <a:t>Test Marketing </a:t>
            </a:r>
          </a:p>
          <a:p>
            <a:pPr marL="0" lvl="0" indent="0" algn="just" rtl="0">
              <a:spcBef>
                <a:spcPts val="0"/>
              </a:spcBef>
              <a:spcAft>
                <a:spcPts val="1200"/>
              </a:spcAft>
              <a:buNone/>
            </a:pPr>
            <a:r>
              <a:rPr lang="en-US" sz="1400" dirty="0"/>
              <a:t>After an actual product has finally materialized, a marketing strategy must be developed in order to ensure that you will get maximum returns on your investment for the new product. Not just a maximum return but maximum profitability as well. In order to minimize the cost of marketing the product, the marketing strategy has to be tested either in a simulated market or an actual one with a small population of precise targeted customers. Depending on the result of the test marketing stage, after some adjustments or fine-tuning on the marketing strategy selected, the final stage will be initiated.</a:t>
            </a:r>
            <a:endParaRPr sz="1400" dirty="0"/>
          </a:p>
        </p:txBody>
      </p:sp>
    </p:spTree>
    <p:extLst>
      <p:ext uri="{BB962C8B-B14F-4D97-AF65-F5344CB8AC3E}">
        <p14:creationId xmlns:p14="http://schemas.microsoft.com/office/powerpoint/2010/main" val="23243128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89863" y="522084"/>
            <a:ext cx="8777046"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t>Commercialization</a:t>
            </a:r>
            <a:endParaRPr dirty="0"/>
          </a:p>
        </p:txBody>
      </p:sp>
      <p:sp>
        <p:nvSpPr>
          <p:cNvPr id="279" name="Google Shape;279;p39"/>
          <p:cNvSpPr txBox="1">
            <a:spLocks noGrp="1"/>
          </p:cNvSpPr>
          <p:nvPr>
            <p:ph type="subTitle" idx="1"/>
          </p:nvPr>
        </p:nvSpPr>
        <p:spPr>
          <a:xfrm>
            <a:off x="159327" y="1197835"/>
            <a:ext cx="8936182" cy="9972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US" sz="1600" dirty="0"/>
              <a:t>After coming up with the final product and producing it for commercial consumption, the final stage is launching or rolling the product out in the market in full scale. This may involve setting up a whole new team to take care of marketing, production, and distribution of the product, all of which must be well coordinated. In a sense, the last step of your product development cycle is the start of your operational cycle.</a:t>
            </a:r>
            <a:endParaRPr sz="1600" dirty="0"/>
          </a:p>
        </p:txBody>
      </p:sp>
    </p:spTree>
    <p:extLst>
      <p:ext uri="{BB962C8B-B14F-4D97-AF65-F5344CB8AC3E}">
        <p14:creationId xmlns:p14="http://schemas.microsoft.com/office/powerpoint/2010/main" val="22856357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47"/>
          <p:cNvSpPr txBox="1">
            <a:spLocks noGrp="1"/>
          </p:cNvSpPr>
          <p:nvPr>
            <p:ph type="title"/>
          </p:nvPr>
        </p:nvSpPr>
        <p:spPr>
          <a:xfrm>
            <a:off x="242170" y="1442552"/>
            <a:ext cx="242483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Product Development Life Cycle</a:t>
            </a:r>
            <a:endParaRPr dirty="0"/>
          </a:p>
        </p:txBody>
      </p:sp>
      <p:cxnSp>
        <p:nvCxnSpPr>
          <p:cNvPr id="360" name="Google Shape;360;p47"/>
          <p:cNvCxnSpPr/>
          <p:nvPr/>
        </p:nvCxnSpPr>
        <p:spPr>
          <a:xfrm>
            <a:off x="3476038" y="2222725"/>
            <a:ext cx="3515400" cy="0"/>
          </a:xfrm>
          <a:prstGeom prst="straightConnector1">
            <a:avLst/>
          </a:prstGeom>
          <a:noFill/>
          <a:ln w="28575" cap="flat" cmpd="sng">
            <a:solidFill>
              <a:schemeClr val="accent1"/>
            </a:solidFill>
            <a:prstDash val="solid"/>
            <a:round/>
            <a:headEnd type="none" w="med" len="med"/>
            <a:tailEnd type="none" w="med" len="med"/>
          </a:ln>
        </p:spPr>
      </p:cxnSp>
      <p:cxnSp>
        <p:nvCxnSpPr>
          <p:cNvPr id="361" name="Google Shape;361;p47"/>
          <p:cNvCxnSpPr/>
          <p:nvPr/>
        </p:nvCxnSpPr>
        <p:spPr>
          <a:xfrm>
            <a:off x="3476038" y="2691025"/>
            <a:ext cx="3515400" cy="0"/>
          </a:xfrm>
          <a:prstGeom prst="straightConnector1">
            <a:avLst/>
          </a:prstGeom>
          <a:noFill/>
          <a:ln w="28575" cap="flat" cmpd="sng">
            <a:solidFill>
              <a:schemeClr val="accent1"/>
            </a:solidFill>
            <a:prstDash val="solid"/>
            <a:round/>
            <a:headEnd type="none" w="med" len="med"/>
            <a:tailEnd type="none" w="med" len="med"/>
          </a:ln>
        </p:spPr>
      </p:cxnSp>
      <p:cxnSp>
        <p:nvCxnSpPr>
          <p:cNvPr id="362" name="Google Shape;362;p47"/>
          <p:cNvCxnSpPr/>
          <p:nvPr/>
        </p:nvCxnSpPr>
        <p:spPr>
          <a:xfrm>
            <a:off x="3476038" y="3572800"/>
            <a:ext cx="3515400" cy="0"/>
          </a:xfrm>
          <a:prstGeom prst="straightConnector1">
            <a:avLst/>
          </a:prstGeom>
          <a:noFill/>
          <a:ln w="28575" cap="flat" cmpd="sng">
            <a:solidFill>
              <a:schemeClr val="accent1"/>
            </a:solidFill>
            <a:prstDash val="solid"/>
            <a:round/>
            <a:headEnd type="none" w="med" len="med"/>
            <a:tailEnd type="none" w="med" len="med"/>
          </a:ln>
        </p:spPr>
      </p:cxnSp>
      <p:cxnSp>
        <p:nvCxnSpPr>
          <p:cNvPr id="363" name="Google Shape;363;p47"/>
          <p:cNvCxnSpPr/>
          <p:nvPr/>
        </p:nvCxnSpPr>
        <p:spPr>
          <a:xfrm>
            <a:off x="3476038" y="4041100"/>
            <a:ext cx="3515400" cy="0"/>
          </a:xfrm>
          <a:prstGeom prst="straightConnector1">
            <a:avLst/>
          </a:prstGeom>
          <a:noFill/>
          <a:ln w="28575" cap="flat" cmpd="sng">
            <a:solidFill>
              <a:schemeClr val="accent1"/>
            </a:solidFill>
            <a:prstDash val="solid"/>
            <a:round/>
            <a:headEnd type="none" w="med" len="med"/>
            <a:tailEnd type="none" w="med" len="med"/>
          </a:ln>
        </p:spPr>
      </p:cxnSp>
      <p:sp>
        <p:nvSpPr>
          <p:cNvPr id="366" name="Google Shape;366;p47"/>
          <p:cNvSpPr/>
          <p:nvPr/>
        </p:nvSpPr>
        <p:spPr>
          <a:xfrm>
            <a:off x="6098938" y="3964900"/>
            <a:ext cx="1004700" cy="152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314" name="Picture 2" descr="The Production Life Cycle. How a product goes from idea to… | by Mariel  Grace | Coding in Simple English | Medium">
            <a:extLst>
              <a:ext uri="{FF2B5EF4-FFF2-40B4-BE49-F238E27FC236}">
                <a16:creationId xmlns:a16="http://schemas.microsoft.com/office/drawing/2014/main" id="{F2B7316C-C148-4689-8742-1812C53E69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928" y="607985"/>
            <a:ext cx="4123315" cy="409049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3" name="Google Shape;373;p48"/>
          <p:cNvSpPr txBox="1">
            <a:spLocks noGrp="1"/>
          </p:cNvSpPr>
          <p:nvPr>
            <p:ph type="title" idx="2"/>
          </p:nvPr>
        </p:nvSpPr>
        <p:spPr>
          <a:xfrm>
            <a:off x="4128655" y="1402325"/>
            <a:ext cx="5133109" cy="97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BRANDING</a:t>
            </a:r>
            <a:endParaRPr dirty="0"/>
          </a:p>
        </p:txBody>
      </p:sp>
      <p:sp>
        <p:nvSpPr>
          <p:cNvPr id="374" name="Google Shape;374;p48"/>
          <p:cNvSpPr txBox="1">
            <a:spLocks noGrp="1"/>
          </p:cNvSpPr>
          <p:nvPr>
            <p:ph type="subTitle" idx="1"/>
          </p:nvPr>
        </p:nvSpPr>
        <p:spPr>
          <a:xfrm>
            <a:off x="4235664" y="2969055"/>
            <a:ext cx="4797500" cy="62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Branding is what gives your business an identity. It also creates a first impression to</a:t>
            </a:r>
          </a:p>
          <a:p>
            <a:pPr marL="0" lvl="0" indent="0" algn="ctr" rtl="0">
              <a:spcBef>
                <a:spcPts val="0"/>
              </a:spcBef>
              <a:spcAft>
                <a:spcPts val="0"/>
              </a:spcAft>
              <a:buNone/>
            </a:pPr>
            <a:r>
              <a:rPr lang="en-US" dirty="0"/>
              <a:t>your customers. More than a logo, your brand </a:t>
            </a:r>
            <a:r>
              <a:rPr lang="en-US" dirty="0" err="1"/>
              <a:t>shouId</a:t>
            </a:r>
            <a:r>
              <a:rPr lang="en-US" dirty="0"/>
              <a:t> reflect all the different aspects</a:t>
            </a:r>
          </a:p>
          <a:p>
            <a:pPr marL="0" lvl="0" indent="0" algn="ctr" rtl="0">
              <a:spcBef>
                <a:spcPts val="0"/>
              </a:spcBef>
              <a:spcAft>
                <a:spcPts val="0"/>
              </a:spcAft>
              <a:buNone/>
            </a:pPr>
            <a:r>
              <a:rPr lang="en-US" dirty="0"/>
              <a:t>of your business: not only the "</a:t>
            </a:r>
            <a:r>
              <a:rPr lang="en-US" dirty="0" err="1"/>
              <a:t>whats</a:t>
            </a:r>
            <a:r>
              <a:rPr lang="en-US" dirty="0"/>
              <a:t>" but also the "</a:t>
            </a:r>
            <a:r>
              <a:rPr lang="en-US" dirty="0" err="1"/>
              <a:t>hows</a:t>
            </a:r>
            <a:r>
              <a:rPr lang="en-US" dirty="0"/>
              <a:t>."</a:t>
            </a:r>
            <a:endParaRPr dirty="0"/>
          </a:p>
        </p:txBody>
      </p:sp>
      <p:pic>
        <p:nvPicPr>
          <p:cNvPr id="375" name="Google Shape;375;p48"/>
          <p:cNvPicPr preferRelativeResize="0"/>
          <p:nvPr/>
        </p:nvPicPr>
        <p:blipFill rotWithShape="1">
          <a:blip r:embed="rId3">
            <a:alphaModFix/>
          </a:blip>
          <a:srcRect l="33897"/>
          <a:stretch/>
        </p:blipFill>
        <p:spPr>
          <a:xfrm>
            <a:off x="1094250" y="1113625"/>
            <a:ext cx="2896500" cy="2916300"/>
          </a:xfrm>
          <a:prstGeom prst="rect">
            <a:avLst/>
          </a:prstGeom>
          <a:noFill/>
          <a:ln w="28575" cap="flat" cmpd="sng">
            <a:solidFill>
              <a:schemeClr val="accent1"/>
            </a:solidFill>
            <a:prstDash val="solid"/>
            <a:round/>
            <a:headEnd type="none" w="sm" len="sm"/>
            <a:tailEnd type="none" w="sm" len="sm"/>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89863" y="522084"/>
            <a:ext cx="8777046"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t>BRANDING</a:t>
            </a:r>
            <a:endParaRPr dirty="0"/>
          </a:p>
        </p:txBody>
      </p:sp>
      <p:sp>
        <p:nvSpPr>
          <p:cNvPr id="279" name="Google Shape;279;p39"/>
          <p:cNvSpPr txBox="1">
            <a:spLocks noGrp="1"/>
          </p:cNvSpPr>
          <p:nvPr>
            <p:ph type="subTitle" idx="1"/>
          </p:nvPr>
        </p:nvSpPr>
        <p:spPr>
          <a:xfrm>
            <a:off x="159327" y="1197835"/>
            <a:ext cx="8936182" cy="9972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US" sz="1600" dirty="0"/>
              <a:t>Your brand is reflected in different things, big or small. It is reflected in your</a:t>
            </a:r>
          </a:p>
          <a:p>
            <a:pPr marL="0" lvl="0" indent="0" algn="just" rtl="0">
              <a:spcBef>
                <a:spcPts val="0"/>
              </a:spcBef>
              <a:spcAft>
                <a:spcPts val="1200"/>
              </a:spcAft>
              <a:buNone/>
            </a:pPr>
            <a:r>
              <a:rPr lang="en-US" sz="1600" dirty="0"/>
              <a:t>business name, in the manner you do business, how your staff dress up (uniform),</a:t>
            </a:r>
          </a:p>
          <a:p>
            <a:pPr marL="0" lvl="0" indent="0" algn="just" rtl="0">
              <a:spcBef>
                <a:spcPts val="0"/>
              </a:spcBef>
              <a:spcAft>
                <a:spcPts val="1200"/>
              </a:spcAft>
              <a:buNone/>
            </a:pPr>
            <a:r>
              <a:rPr lang="en-US" sz="1600" dirty="0"/>
              <a:t>your office premises, your pricing, and even in your marketing materials and</a:t>
            </a:r>
          </a:p>
          <a:p>
            <a:pPr marL="0" lvl="0" indent="0" algn="just" rtl="0">
              <a:spcBef>
                <a:spcPts val="0"/>
              </a:spcBef>
              <a:spcAft>
                <a:spcPts val="1200"/>
              </a:spcAft>
              <a:buNone/>
            </a:pPr>
            <a:r>
              <a:rPr lang="en-US" sz="1600" dirty="0"/>
              <a:t>advertising, but more importantly, 'n the manner or style of your customer service..</a:t>
            </a:r>
            <a:endParaRPr sz="1600" dirty="0"/>
          </a:p>
        </p:txBody>
      </p:sp>
    </p:spTree>
    <p:extLst>
      <p:ext uri="{BB962C8B-B14F-4D97-AF65-F5344CB8AC3E}">
        <p14:creationId xmlns:p14="http://schemas.microsoft.com/office/powerpoint/2010/main" val="12509750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57"/>
          <p:cNvSpPr txBox="1">
            <a:spLocks noGrp="1"/>
          </p:cNvSpPr>
          <p:nvPr>
            <p:ph type="title"/>
          </p:nvPr>
        </p:nvSpPr>
        <p:spPr>
          <a:xfrm>
            <a:off x="263235" y="367145"/>
            <a:ext cx="9095509" cy="44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a:t>Criteria for making a good brand name;</a:t>
            </a:r>
            <a:br>
              <a:rPr lang="en-US" sz="1000" dirty="0"/>
            </a:br>
            <a:r>
              <a:rPr lang="en-US" sz="1400" b="1" dirty="0"/>
              <a:t>Distinctiveness/Uniqueness </a:t>
            </a:r>
            <a:r>
              <a:rPr lang="en-US" sz="1000" dirty="0"/>
              <a:t>— the most basic characteristic of a brand name.</a:t>
            </a:r>
            <a:br>
              <a:rPr lang="en-US" sz="1000" dirty="0"/>
            </a:br>
            <a:r>
              <a:rPr lang="en-US" sz="1000" dirty="0"/>
              <a:t>                                          As much as possible you would to create and establish a brand name that will only denote your business or your                  product alone. This is why most successful brand names are those that carry or has a "presence" Of a noun in it.</a:t>
            </a:r>
            <a:br>
              <a:rPr lang="en-US" sz="1000" dirty="0"/>
            </a:br>
            <a:br>
              <a:rPr lang="en-US" sz="1000" dirty="0"/>
            </a:br>
            <a:r>
              <a:rPr lang="en-US" sz="1600" b="1" dirty="0"/>
              <a:t>Brevity — </a:t>
            </a:r>
            <a:r>
              <a:rPr lang="en-US" sz="1000" dirty="0"/>
              <a:t>refers to whether your brand name is short enough to be recalled easily without having to resort to giving it a "nickname" or an abbreviation (like </a:t>
            </a:r>
            <a:r>
              <a:rPr lang="en-US" sz="1000" dirty="0" err="1"/>
              <a:t>CocaCola</a:t>
            </a:r>
            <a:r>
              <a:rPr lang="en-US" sz="1000" dirty="0"/>
              <a:t> or "Coke").</a:t>
            </a:r>
            <a:br>
              <a:rPr lang="en-US" sz="1000" dirty="0"/>
            </a:br>
            <a:br>
              <a:rPr lang="en-US" sz="1000" dirty="0"/>
            </a:br>
            <a:r>
              <a:rPr lang="en-US" sz="1200" b="1" dirty="0"/>
              <a:t>Appropriateness — </a:t>
            </a:r>
            <a:r>
              <a:rPr lang="en-US" sz="1000" dirty="0"/>
              <a:t>refers to how well your brand name reflects and identifies your product or business. Is it suited? Does it show any relevance between your product or business and your audience?</a:t>
            </a:r>
            <a:br>
              <a:rPr lang="en-US" sz="1000" dirty="0"/>
            </a:br>
            <a:br>
              <a:rPr lang="en-US" sz="1000" dirty="0"/>
            </a:br>
            <a:r>
              <a:rPr lang="en-US" sz="1400" b="1" dirty="0"/>
              <a:t>Easily spelled and pronounced </a:t>
            </a:r>
            <a:r>
              <a:rPr lang="en-US" sz="1000" dirty="0"/>
              <a:t>- does your brand name require a certain degree of intelligence before anyone catches it and identify what it refers to? Normally, this leads to effective memory retention or how easy it is to</a:t>
            </a:r>
            <a:br>
              <a:rPr lang="en-US" sz="1000" dirty="0"/>
            </a:br>
            <a:r>
              <a:rPr lang="en-US" sz="1000" dirty="0"/>
              <a:t>remember your brand name.</a:t>
            </a:r>
            <a:br>
              <a:rPr lang="en-US" sz="1000" dirty="0"/>
            </a:br>
            <a:br>
              <a:rPr lang="en-US" sz="1000" dirty="0"/>
            </a:br>
            <a:r>
              <a:rPr lang="en-US" sz="1400" b="1" dirty="0"/>
              <a:t>Appeal/Likability — </a:t>
            </a:r>
            <a:r>
              <a:rPr lang="en-US" sz="1000" dirty="0"/>
              <a:t>implies how much impact your brand name gives out so that people, aside from remembering it easily, will always look for it or want it. It is this criterion that helps promote loyalty product or business.</a:t>
            </a:r>
            <a:br>
              <a:rPr lang="en-US" sz="1000" dirty="0"/>
            </a:br>
            <a:br>
              <a:rPr lang="en-US" sz="1400" b="1" dirty="0"/>
            </a:br>
            <a:r>
              <a:rPr lang="en-US" sz="1400" b="1" dirty="0"/>
              <a:t>Extendibility — </a:t>
            </a:r>
            <a:r>
              <a:rPr lang="en-US" sz="1000" dirty="0"/>
              <a:t>refers to how a brand name lends itself to other lines of products to give it its character. brand from SM supermarkets)</a:t>
            </a:r>
            <a:br>
              <a:rPr lang="en-US" sz="1000" dirty="0"/>
            </a:br>
            <a:br>
              <a:rPr lang="en-US" sz="1000" dirty="0"/>
            </a:br>
            <a:r>
              <a:rPr lang="en-US" sz="1400" b="1" dirty="0"/>
              <a:t>Protectability - </a:t>
            </a:r>
            <a:r>
              <a:rPr lang="en-US" sz="1000" dirty="0"/>
              <a:t>refers to how well you position your brand name to make it original so it can be trademarked. This means that, no matter where your product or business ends up in the world there will be no doubt that the brand</a:t>
            </a:r>
            <a:br>
              <a:rPr lang="en-US" sz="1000" dirty="0"/>
            </a:br>
            <a:r>
              <a:rPr lang="en-US" sz="1000" dirty="0"/>
              <a:t>name you are carrying is yours and solely refers to your product or business.</a:t>
            </a:r>
            <a:endParaRPr sz="10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1"/>
          <p:cNvSpPr txBox="1">
            <a:spLocks noGrp="1"/>
          </p:cNvSpPr>
          <p:nvPr>
            <p:ph type="title"/>
          </p:nvPr>
        </p:nvSpPr>
        <p:spPr>
          <a:xfrm>
            <a:off x="53125" y="181095"/>
            <a:ext cx="3123000" cy="201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Engaging Activity 1:</a:t>
            </a:r>
            <a:br>
              <a:rPr lang="en-US" sz="2000" dirty="0"/>
            </a:br>
            <a:endParaRPr sz="2000" dirty="0"/>
          </a:p>
        </p:txBody>
      </p:sp>
      <p:sp>
        <p:nvSpPr>
          <p:cNvPr id="451" name="Google Shape;451;p51"/>
          <p:cNvSpPr txBox="1">
            <a:spLocks noGrp="1"/>
          </p:cNvSpPr>
          <p:nvPr>
            <p:ph type="subTitle" idx="1"/>
          </p:nvPr>
        </p:nvSpPr>
        <p:spPr>
          <a:xfrm>
            <a:off x="162625" y="1296610"/>
            <a:ext cx="4049676" cy="780000"/>
          </a:xfrm>
          <a:prstGeom prst="rect">
            <a:avLst/>
          </a:prstGeom>
        </p:spPr>
        <p:txBody>
          <a:bodyPr spcFirstLastPara="1" wrap="square" lIns="91425" tIns="91425" rIns="91425" bIns="91425" anchor="t" anchorCtr="0">
            <a:noAutofit/>
          </a:bodyPr>
          <a:lstStyle/>
          <a:p>
            <a:pPr marL="342900" lvl="0" algn="l" rtl="0">
              <a:spcBef>
                <a:spcPts val="0"/>
              </a:spcBef>
              <a:spcAft>
                <a:spcPts val="1000"/>
              </a:spcAft>
              <a:buAutoNum type="alphaLcPeriod"/>
            </a:pPr>
            <a:r>
              <a:rPr lang="en-US" sz="1400" dirty="0"/>
              <a:t>Animated Infographics!</a:t>
            </a:r>
          </a:p>
          <a:p>
            <a:pPr marL="0" lvl="0" indent="0" algn="l" rtl="0">
              <a:spcBef>
                <a:spcPts val="0"/>
              </a:spcBef>
              <a:spcAft>
                <a:spcPts val="1000"/>
              </a:spcAft>
              <a:buNone/>
            </a:pPr>
            <a:br>
              <a:rPr lang="en-US" sz="1400" dirty="0"/>
            </a:br>
            <a:r>
              <a:rPr lang="en-US" sz="1400" dirty="0"/>
              <a:t>Topic: What describes a successful entrepreneur?</a:t>
            </a:r>
          </a:p>
          <a:p>
            <a:pPr marL="0" lvl="0" indent="0" algn="l" rtl="0">
              <a:spcBef>
                <a:spcPts val="0"/>
              </a:spcBef>
              <a:spcAft>
                <a:spcPts val="1000"/>
              </a:spcAft>
              <a:buNone/>
            </a:pPr>
            <a:br>
              <a:rPr lang="en-US" sz="1400" dirty="0"/>
            </a:br>
            <a:r>
              <a:rPr lang="en-US" sz="1400" dirty="0"/>
              <a:t>Use any editing apps/tools to enhance your work.</a:t>
            </a:r>
            <a:endParaRPr dirty="0"/>
          </a:p>
        </p:txBody>
      </p:sp>
      <p:pic>
        <p:nvPicPr>
          <p:cNvPr id="452" name="Google Shape;452;p51"/>
          <p:cNvPicPr preferRelativeResize="0"/>
          <p:nvPr/>
        </p:nvPicPr>
        <p:blipFill rotWithShape="1">
          <a:blip r:embed="rId3">
            <a:alphaModFix/>
          </a:blip>
          <a:srcRect l="337" r="347"/>
          <a:stretch/>
        </p:blipFill>
        <p:spPr>
          <a:xfrm>
            <a:off x="4931700" y="1054650"/>
            <a:ext cx="3013500" cy="3034200"/>
          </a:xfrm>
          <a:prstGeom prst="rect">
            <a:avLst/>
          </a:prstGeom>
          <a:noFill/>
          <a:ln w="28575" cap="flat" cmpd="sng">
            <a:solidFill>
              <a:schemeClr val="accent1"/>
            </a:solidFill>
            <a:prstDash val="solid"/>
            <a:round/>
            <a:headEnd type="none" w="sm" len="sm"/>
            <a:tailEnd type="none" w="sm" len="sm"/>
          </a:ln>
        </p:spPr>
      </p:pic>
      <p:sp>
        <p:nvSpPr>
          <p:cNvPr id="5" name="Google Shape;450;p51">
            <a:extLst>
              <a:ext uri="{FF2B5EF4-FFF2-40B4-BE49-F238E27FC236}">
                <a16:creationId xmlns:a16="http://schemas.microsoft.com/office/drawing/2014/main" id="{5F557B40-6FE9-40E8-B7CA-61A3BA07247C}"/>
              </a:ext>
            </a:extLst>
          </p:cNvPr>
          <p:cNvSpPr txBox="1">
            <a:spLocks/>
          </p:cNvSpPr>
          <p:nvPr/>
        </p:nvSpPr>
        <p:spPr>
          <a:xfrm>
            <a:off x="53124" y="2633350"/>
            <a:ext cx="4789039" cy="2019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en-US" sz="2000" dirty="0"/>
              <a:t>DUE DATE: FEBRUARY 5, 2025 - WEDNESDAY</a:t>
            </a:r>
            <a:br>
              <a:rPr lang="en-US" sz="2000" dirty="0"/>
            </a:br>
            <a:endParaRPr lang="en-US" sz="20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1"/>
          <p:cNvSpPr txBox="1">
            <a:spLocks noGrp="1"/>
          </p:cNvSpPr>
          <p:nvPr>
            <p:ph type="title"/>
          </p:nvPr>
        </p:nvSpPr>
        <p:spPr>
          <a:xfrm>
            <a:off x="53125" y="181095"/>
            <a:ext cx="3123000" cy="201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What is an Infographic?</a:t>
            </a:r>
            <a:br>
              <a:rPr lang="en-US" sz="2000" dirty="0"/>
            </a:br>
            <a:endParaRPr sz="2000" dirty="0"/>
          </a:p>
        </p:txBody>
      </p:sp>
      <p:sp>
        <p:nvSpPr>
          <p:cNvPr id="451" name="Google Shape;451;p51"/>
          <p:cNvSpPr txBox="1">
            <a:spLocks noGrp="1"/>
          </p:cNvSpPr>
          <p:nvPr>
            <p:ph type="subTitle" idx="1"/>
          </p:nvPr>
        </p:nvSpPr>
        <p:spPr>
          <a:xfrm>
            <a:off x="162625" y="1296610"/>
            <a:ext cx="4049676" cy="780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US" b="0" i="0" dirty="0">
                <a:solidFill>
                  <a:srgbClr val="202124"/>
                </a:solidFill>
                <a:effectLst/>
                <a:latin typeface="arial" panose="020B0604020202020204" pitchFamily="34" charset="0"/>
              </a:rPr>
              <a:t>An infographic is a </a:t>
            </a:r>
            <a:r>
              <a:rPr lang="en-US" b="1" i="0" dirty="0">
                <a:solidFill>
                  <a:srgbClr val="202124"/>
                </a:solidFill>
                <a:effectLst/>
                <a:latin typeface="arial" panose="020B0604020202020204" pitchFamily="34" charset="0"/>
              </a:rPr>
              <a:t>collection of imagery, charts, and minimal text</a:t>
            </a:r>
            <a:r>
              <a:rPr lang="en-US" b="0" i="0" dirty="0">
                <a:solidFill>
                  <a:srgbClr val="202124"/>
                </a:solidFill>
                <a:effectLst/>
                <a:latin typeface="arial" panose="020B0604020202020204" pitchFamily="34" charset="0"/>
              </a:rPr>
              <a:t> that gives an easy-to-understand overview of a topic. As in the example below, infographics use striking, engaging visuals to communicate information quickly and clearly. </a:t>
            </a:r>
            <a:endParaRPr dirty="0"/>
          </a:p>
        </p:txBody>
      </p:sp>
      <p:pic>
        <p:nvPicPr>
          <p:cNvPr id="14338" name="Picture 2" descr="What is an Infographic? Examples, Templates, Design Tips">
            <a:extLst>
              <a:ext uri="{FF2B5EF4-FFF2-40B4-BE49-F238E27FC236}">
                <a16:creationId xmlns:a16="http://schemas.microsoft.com/office/drawing/2014/main" id="{4AB6F24A-7A5F-4137-A590-74ADB58F28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0634" y="1309719"/>
            <a:ext cx="2492133" cy="3224645"/>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451;p51">
            <a:extLst>
              <a:ext uri="{FF2B5EF4-FFF2-40B4-BE49-F238E27FC236}">
                <a16:creationId xmlns:a16="http://schemas.microsoft.com/office/drawing/2014/main" id="{8FD4423C-7F2A-4C6E-9400-AB87C070087B}"/>
              </a:ext>
            </a:extLst>
          </p:cNvPr>
          <p:cNvSpPr txBox="1">
            <a:spLocks/>
          </p:cNvSpPr>
          <p:nvPr/>
        </p:nvSpPr>
        <p:spPr>
          <a:xfrm>
            <a:off x="4572000" y="886814"/>
            <a:ext cx="4049676" cy="78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pPr marL="0" indent="0">
              <a:spcAft>
                <a:spcPts val="1000"/>
              </a:spcAft>
              <a:buFont typeface="Montserrat"/>
              <a:buNone/>
            </a:pPr>
            <a:r>
              <a:rPr lang="en-US" dirty="0">
                <a:solidFill>
                  <a:srgbClr val="202124"/>
                </a:solidFill>
                <a:latin typeface="arial" panose="020B0604020202020204" pitchFamily="34" charset="0"/>
              </a:rPr>
              <a:t>EXAMPLE</a:t>
            </a:r>
            <a:endParaRPr lang="en-US" dirty="0"/>
          </a:p>
        </p:txBody>
      </p:sp>
    </p:spTree>
    <p:extLst>
      <p:ext uri="{BB962C8B-B14F-4D97-AF65-F5344CB8AC3E}">
        <p14:creationId xmlns:p14="http://schemas.microsoft.com/office/powerpoint/2010/main" val="3539990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8" name="Google Shape;268;p38"/>
          <p:cNvSpPr txBox="1">
            <a:spLocks noGrp="1"/>
          </p:cNvSpPr>
          <p:nvPr>
            <p:ph type="subTitle" idx="7"/>
          </p:nvPr>
        </p:nvSpPr>
        <p:spPr>
          <a:xfrm>
            <a:off x="3709083" y="4160368"/>
            <a:ext cx="2857971"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GOURMET HOTDOGS</a:t>
            </a:r>
            <a:endParaRPr dirty="0"/>
          </a:p>
        </p:txBody>
      </p:sp>
      <p:pic>
        <p:nvPicPr>
          <p:cNvPr id="2" name="Picture 2" descr="Pin by Alice Wonderland on Yummy In My Tummy!! | Hot dog recipes, Gourmet hot  dogs, Cafe food">
            <a:extLst>
              <a:ext uri="{FF2B5EF4-FFF2-40B4-BE49-F238E27FC236}">
                <a16:creationId xmlns:a16="http://schemas.microsoft.com/office/drawing/2014/main" id="{3825BAA1-2140-DF36-7400-79684F5495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2943225" y="-535782"/>
            <a:ext cx="3257550"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1"/>
          <p:cNvSpPr txBox="1">
            <a:spLocks noGrp="1"/>
          </p:cNvSpPr>
          <p:nvPr>
            <p:ph type="title"/>
          </p:nvPr>
        </p:nvSpPr>
        <p:spPr>
          <a:xfrm>
            <a:off x="53125" y="181095"/>
            <a:ext cx="3123000" cy="201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Engaging Activity 2:</a:t>
            </a:r>
            <a:br>
              <a:rPr lang="en-US" sz="2000" dirty="0"/>
            </a:br>
            <a:endParaRPr sz="2000" dirty="0"/>
          </a:p>
        </p:txBody>
      </p:sp>
      <p:sp>
        <p:nvSpPr>
          <p:cNvPr id="451" name="Google Shape;451;p51"/>
          <p:cNvSpPr txBox="1">
            <a:spLocks noGrp="1"/>
          </p:cNvSpPr>
          <p:nvPr>
            <p:ph type="subTitle" idx="1"/>
          </p:nvPr>
        </p:nvSpPr>
        <p:spPr>
          <a:xfrm>
            <a:off x="162625" y="1296610"/>
            <a:ext cx="4049676" cy="780000"/>
          </a:xfrm>
          <a:prstGeom prst="rect">
            <a:avLst/>
          </a:prstGeom>
        </p:spPr>
        <p:txBody>
          <a:bodyPr spcFirstLastPara="1" wrap="square" lIns="91425" tIns="91425" rIns="91425" bIns="91425" anchor="t" anchorCtr="0">
            <a:noAutofit/>
          </a:bodyPr>
          <a:lstStyle/>
          <a:p>
            <a:pPr marL="342900" lvl="0" algn="l" rtl="0">
              <a:spcBef>
                <a:spcPts val="0"/>
              </a:spcBef>
              <a:spcAft>
                <a:spcPts val="1000"/>
              </a:spcAft>
              <a:buAutoNum type="alphaLcPeriod"/>
            </a:pPr>
            <a:r>
              <a:rPr lang="en-US" sz="1400" dirty="0"/>
              <a:t>Engaging Activity 2:</a:t>
            </a:r>
          </a:p>
          <a:p>
            <a:pPr marL="342900" lvl="0" algn="l" rtl="0">
              <a:spcBef>
                <a:spcPts val="0"/>
              </a:spcBef>
              <a:spcAft>
                <a:spcPts val="1000"/>
              </a:spcAft>
              <a:buAutoNum type="alphaLcPeriod"/>
            </a:pPr>
            <a:r>
              <a:rPr lang="en-US" sz="1400" dirty="0"/>
              <a:t>Creating BRAND!</a:t>
            </a:r>
          </a:p>
          <a:p>
            <a:pPr marL="342900" lvl="0" algn="l" rtl="0">
              <a:spcBef>
                <a:spcPts val="0"/>
              </a:spcBef>
              <a:spcAft>
                <a:spcPts val="1000"/>
              </a:spcAft>
              <a:buAutoNum type="alphaLcPeriod"/>
            </a:pPr>
            <a:r>
              <a:rPr lang="en-US" sz="1400" dirty="0"/>
              <a:t>Create a strong brand name that your business and products will</a:t>
            </a:r>
          </a:p>
          <a:p>
            <a:pPr marL="342900" lvl="0" algn="l" rtl="0">
              <a:spcBef>
                <a:spcPts val="0"/>
              </a:spcBef>
              <a:spcAft>
                <a:spcPts val="1000"/>
              </a:spcAft>
              <a:buAutoNum type="alphaLcPeriod"/>
            </a:pPr>
            <a:r>
              <a:rPr lang="en-US" sz="1400" dirty="0"/>
              <a:t>allows your customers to easily remember and assurance that your product</a:t>
            </a:r>
          </a:p>
          <a:p>
            <a:pPr marL="342900" lvl="0" algn="l" rtl="0">
              <a:spcBef>
                <a:spcPts val="0"/>
              </a:spcBef>
              <a:spcAft>
                <a:spcPts val="1000"/>
              </a:spcAft>
              <a:buAutoNum type="alphaLcPeriod"/>
            </a:pPr>
            <a:r>
              <a:rPr lang="en-US" sz="1400" dirty="0"/>
              <a:t>will satisfy their needs, and a brand that they can trust.</a:t>
            </a:r>
            <a:endParaRPr dirty="0"/>
          </a:p>
        </p:txBody>
      </p:sp>
      <p:sp>
        <p:nvSpPr>
          <p:cNvPr id="5" name="Google Shape;450;p51">
            <a:extLst>
              <a:ext uri="{FF2B5EF4-FFF2-40B4-BE49-F238E27FC236}">
                <a16:creationId xmlns:a16="http://schemas.microsoft.com/office/drawing/2014/main" id="{5F557B40-6FE9-40E8-B7CA-61A3BA07247C}"/>
              </a:ext>
            </a:extLst>
          </p:cNvPr>
          <p:cNvSpPr txBox="1">
            <a:spLocks/>
          </p:cNvSpPr>
          <p:nvPr/>
        </p:nvSpPr>
        <p:spPr>
          <a:xfrm>
            <a:off x="53125" y="3533896"/>
            <a:ext cx="4789039" cy="2019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en-US" sz="2000" dirty="0"/>
              <a:t>DUE DATE: FEBRUARY 5, 2025 - WEDNESDAY</a:t>
            </a:r>
            <a:br>
              <a:rPr lang="en-US" sz="2000" dirty="0"/>
            </a:br>
            <a:endParaRPr lang="en-US" sz="2000" dirty="0"/>
          </a:p>
        </p:txBody>
      </p:sp>
      <p:pic>
        <p:nvPicPr>
          <p:cNvPr id="15362" name="Picture 2" descr="How to Pick the Right Brand Name | Life | SuccessStories">
            <a:extLst>
              <a:ext uri="{FF2B5EF4-FFF2-40B4-BE49-F238E27FC236}">
                <a16:creationId xmlns:a16="http://schemas.microsoft.com/office/drawing/2014/main" id="{62D0837C-EE80-40F6-B8BD-07B3AE4F8F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7544" y="1549232"/>
            <a:ext cx="3695460" cy="1847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39041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1" name="Google Shape;451;p51"/>
          <p:cNvSpPr txBox="1">
            <a:spLocks noGrp="1"/>
          </p:cNvSpPr>
          <p:nvPr>
            <p:ph type="subTitle" idx="1"/>
          </p:nvPr>
        </p:nvSpPr>
        <p:spPr>
          <a:xfrm>
            <a:off x="1364673" y="1791750"/>
            <a:ext cx="6290483" cy="780000"/>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US" sz="4000" b="0" i="0" dirty="0">
                <a:solidFill>
                  <a:srgbClr val="202124"/>
                </a:solidFill>
                <a:effectLst/>
                <a:latin typeface="arial" panose="020B0604020202020204" pitchFamily="34" charset="0"/>
              </a:rPr>
              <a:t>THANK YOU AND GOD BLESS</a:t>
            </a:r>
            <a:endParaRPr sz="4000" dirty="0"/>
          </a:p>
        </p:txBody>
      </p:sp>
    </p:spTree>
    <p:extLst>
      <p:ext uri="{BB962C8B-B14F-4D97-AF65-F5344CB8AC3E}">
        <p14:creationId xmlns:p14="http://schemas.microsoft.com/office/powerpoint/2010/main" val="1320346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8" name="Google Shape;268;p38"/>
          <p:cNvSpPr txBox="1">
            <a:spLocks noGrp="1"/>
          </p:cNvSpPr>
          <p:nvPr>
            <p:ph type="subTitle" idx="7"/>
          </p:nvPr>
        </p:nvSpPr>
        <p:spPr>
          <a:xfrm>
            <a:off x="3709083" y="4160368"/>
            <a:ext cx="2857971"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FUNNY FACE MASK</a:t>
            </a:r>
            <a:endParaRPr dirty="0"/>
          </a:p>
        </p:txBody>
      </p:sp>
      <p:pic>
        <p:nvPicPr>
          <p:cNvPr id="3" name="Picture 2">
            <a:extLst>
              <a:ext uri="{FF2B5EF4-FFF2-40B4-BE49-F238E27FC236}">
                <a16:creationId xmlns:a16="http://schemas.microsoft.com/office/drawing/2014/main" id="{608EE2F4-5D6C-4B49-AF21-6896A99559E5}"/>
              </a:ext>
            </a:extLst>
          </p:cNvPr>
          <p:cNvPicPr>
            <a:picLocks noChangeAspect="1"/>
          </p:cNvPicPr>
          <p:nvPr/>
        </p:nvPicPr>
        <p:blipFill>
          <a:blip r:embed="rId3"/>
          <a:stretch>
            <a:fillRect/>
          </a:stretch>
        </p:blipFill>
        <p:spPr>
          <a:xfrm>
            <a:off x="3283528" y="569767"/>
            <a:ext cx="3373581" cy="3373581"/>
          </a:xfrm>
          <a:prstGeom prst="rect">
            <a:avLst/>
          </a:prstGeom>
        </p:spPr>
      </p:pic>
    </p:spTree>
    <p:extLst>
      <p:ext uri="{BB962C8B-B14F-4D97-AF65-F5344CB8AC3E}">
        <p14:creationId xmlns:p14="http://schemas.microsoft.com/office/powerpoint/2010/main" val="4018279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8" name="Google Shape;268;p38"/>
          <p:cNvSpPr txBox="1">
            <a:spLocks noGrp="1"/>
          </p:cNvSpPr>
          <p:nvPr>
            <p:ph type="subTitle" idx="7"/>
          </p:nvPr>
        </p:nvSpPr>
        <p:spPr>
          <a:xfrm>
            <a:off x="3357091" y="4031780"/>
            <a:ext cx="2857971"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WATER GROWING TOYS</a:t>
            </a:r>
            <a:endParaRPr dirty="0"/>
          </a:p>
        </p:txBody>
      </p:sp>
      <p:pic>
        <p:nvPicPr>
          <p:cNvPr id="1026" name="Picture 2" descr="Batang 90's - Hello sa mga nag-alaga nito dati! | Facebook">
            <a:extLst>
              <a:ext uri="{FF2B5EF4-FFF2-40B4-BE49-F238E27FC236}">
                <a16:creationId xmlns:a16="http://schemas.microsoft.com/office/drawing/2014/main" id="{6BBA12A0-7D93-918C-D156-FC205BFB83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7062" y="754720"/>
            <a:ext cx="2988000" cy="298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76778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8" name="Google Shape;268;p38"/>
          <p:cNvSpPr txBox="1">
            <a:spLocks noGrp="1"/>
          </p:cNvSpPr>
          <p:nvPr>
            <p:ph type="subTitle" idx="7"/>
          </p:nvPr>
        </p:nvSpPr>
        <p:spPr>
          <a:xfrm>
            <a:off x="3709083" y="4160368"/>
            <a:ext cx="2857971"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DANCING CACTUS PLUSH TOY</a:t>
            </a:r>
            <a:endParaRPr dirty="0"/>
          </a:p>
        </p:txBody>
      </p:sp>
      <p:pic>
        <p:nvPicPr>
          <p:cNvPr id="4098" name="Picture 2" descr="Dancing Cactus Dance Toys 120 Songs Swing Twisted Electric Plush Musical  Toys Singing and Dancing Illuminated Record Funny Doll Children Birthday  Gifts | Shopee Philippines">
            <a:extLst>
              <a:ext uri="{FF2B5EF4-FFF2-40B4-BE49-F238E27FC236}">
                <a16:creationId xmlns:a16="http://schemas.microsoft.com/office/drawing/2014/main" id="{B301548F-C752-4690-9AFB-47C5547B9B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4547" y="327855"/>
            <a:ext cx="3548495" cy="3548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8942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89863" y="522084"/>
            <a:ext cx="8777046" cy="49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1.1. Personal Entrepreneurial Competencies (PECs)</a:t>
            </a:r>
            <a:endParaRPr dirty="0"/>
          </a:p>
        </p:txBody>
      </p:sp>
      <p:sp>
        <p:nvSpPr>
          <p:cNvPr id="279" name="Google Shape;279;p39"/>
          <p:cNvSpPr txBox="1">
            <a:spLocks noGrp="1"/>
          </p:cNvSpPr>
          <p:nvPr>
            <p:ph type="subTitle" idx="1"/>
          </p:nvPr>
        </p:nvSpPr>
        <p:spPr>
          <a:xfrm>
            <a:off x="1926026" y="1724308"/>
            <a:ext cx="5458200" cy="997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dirty="0"/>
              <a:t>Characteristics of Successful Entrepreneur</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subTitle" idx="1"/>
          </p:nvPr>
        </p:nvSpPr>
        <p:spPr>
          <a:xfrm>
            <a:off x="895949" y="1682000"/>
            <a:ext cx="4500395" cy="2379900"/>
          </a:xfrm>
          <a:prstGeom prst="rect">
            <a:avLst/>
          </a:prstGeom>
        </p:spPr>
        <p:txBody>
          <a:bodyPr spcFirstLastPara="1" wrap="square" lIns="91425" tIns="91425" rIns="91425" bIns="91425" anchor="t" anchorCtr="0">
            <a:noAutofit/>
          </a:bodyPr>
          <a:lstStyle/>
          <a:p>
            <a:pPr marL="285750" indent="-285750"/>
            <a:r>
              <a:rPr lang="en-US" dirty="0"/>
              <a:t>It actually means that he must do</a:t>
            </a:r>
          </a:p>
          <a:p>
            <a:pPr marL="0" lvl="0" indent="0" algn="l" rtl="0">
              <a:spcBef>
                <a:spcPts val="0"/>
              </a:spcBef>
              <a:spcAft>
                <a:spcPts val="0"/>
              </a:spcAft>
              <a:buNone/>
            </a:pPr>
            <a:r>
              <a:rPr lang="en-US" dirty="0"/>
              <a:t>what he must to be able to cover all the aspects relating to his line of business—</a:t>
            </a:r>
          </a:p>
          <a:p>
            <a:pPr marL="0" lvl="0" indent="0" algn="l" rtl="0">
              <a:spcBef>
                <a:spcPts val="0"/>
              </a:spcBef>
              <a:spcAft>
                <a:spcPts val="0"/>
              </a:spcAft>
              <a:buNone/>
            </a:pPr>
            <a:r>
              <a:rPr lang="en-US" dirty="0"/>
              <a:t>production, marketing, purchasing raw materials, prospecting and relating to</a:t>
            </a:r>
          </a:p>
          <a:p>
            <a:pPr marL="0" lvl="0" indent="0" algn="l" rtl="0">
              <a:spcBef>
                <a:spcPts val="0"/>
              </a:spcBef>
              <a:spcAft>
                <a:spcPts val="0"/>
              </a:spcAft>
              <a:buNone/>
            </a:pPr>
            <a:r>
              <a:rPr lang="en-US" dirty="0"/>
              <a:t>investors, among others.</a:t>
            </a:r>
          </a:p>
          <a:p>
            <a:pPr marL="0" lvl="0" indent="0" algn="l" rtl="0">
              <a:spcBef>
                <a:spcPts val="0"/>
              </a:spcBef>
              <a:spcAft>
                <a:spcPts val="0"/>
              </a:spcAft>
              <a:buNone/>
            </a:pPr>
            <a:endParaRPr lang="en-US" dirty="0"/>
          </a:p>
          <a:p>
            <a:pPr marL="285750" indent="-285750"/>
            <a:r>
              <a:rPr lang="en-US" dirty="0"/>
              <a:t>He must be a "jack of all trades," following every lead and opportunity that comes his way to improve his product (or service) especially during the start-up stage.</a:t>
            </a:r>
            <a:endParaRPr dirty="0"/>
          </a:p>
        </p:txBody>
      </p:sp>
      <p:sp>
        <p:nvSpPr>
          <p:cNvPr id="285" name="Google Shape;285;p40"/>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HARDWORKING</a:t>
            </a:r>
            <a:endParaRPr dirty="0"/>
          </a:p>
        </p:txBody>
      </p:sp>
      <p:pic>
        <p:nvPicPr>
          <p:cNvPr id="5122" name="Picture 2" descr="Free Vector | Business people concept with team of coworkers performing hard  work under guidance of boss">
            <a:extLst>
              <a:ext uri="{FF2B5EF4-FFF2-40B4-BE49-F238E27FC236}">
                <a16:creationId xmlns:a16="http://schemas.microsoft.com/office/drawing/2014/main" id="{5596AF23-EC9F-4E85-A565-3EC209D47D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8972" y="1385455"/>
            <a:ext cx="3590599" cy="286789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subTitle" idx="1"/>
          </p:nvPr>
        </p:nvSpPr>
        <p:spPr>
          <a:xfrm>
            <a:off x="895949" y="1682000"/>
            <a:ext cx="4500395" cy="2379900"/>
          </a:xfrm>
          <a:prstGeom prst="rect">
            <a:avLst/>
          </a:prstGeom>
        </p:spPr>
        <p:txBody>
          <a:bodyPr spcFirstLastPara="1" wrap="square" lIns="91425" tIns="91425" rIns="91425" bIns="91425" anchor="t" anchorCtr="0">
            <a:noAutofit/>
          </a:bodyPr>
          <a:lstStyle/>
          <a:p>
            <a:pPr marL="285750" indent="-285750"/>
            <a:r>
              <a:rPr lang="en-US" dirty="0"/>
              <a:t>It means that to bean entrepreneur, you should have a very strong belief in yourself that you can face and overcome challenges that comes your way. You must have a "can do-attitude that allows you to have a very positive Outlook, which is very important to an entrepreneur. </a:t>
            </a:r>
          </a:p>
          <a:p>
            <a:pPr marL="285750" indent="-285750"/>
            <a:endParaRPr lang="en-US" dirty="0"/>
          </a:p>
          <a:p>
            <a:pPr marL="285750" indent="-285750"/>
            <a:r>
              <a:rPr lang="en-US" dirty="0"/>
              <a:t>This characteristic is essential because it is the driving force to be able to overcome uncertainties while creating and growing the business. </a:t>
            </a:r>
            <a:endParaRPr dirty="0"/>
          </a:p>
        </p:txBody>
      </p:sp>
      <p:sp>
        <p:nvSpPr>
          <p:cNvPr id="285" name="Google Shape;285;p40"/>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SELF-CONFIDENT</a:t>
            </a:r>
          </a:p>
        </p:txBody>
      </p:sp>
      <p:pic>
        <p:nvPicPr>
          <p:cNvPr id="6146" name="Picture 2" descr="Free Confidence Vectors, 13,000+ Images in AI, EPS format">
            <a:extLst>
              <a:ext uri="{FF2B5EF4-FFF2-40B4-BE49-F238E27FC236}">
                <a16:creationId xmlns:a16="http://schemas.microsoft.com/office/drawing/2014/main" id="{7881EFB9-1624-424F-A263-4F8406AB0A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6984" y="1262225"/>
            <a:ext cx="3219450"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216345"/>
      </p:ext>
    </p:extLst>
  </p:cSld>
  <p:clrMapOvr>
    <a:masterClrMapping/>
  </p:clrMapOvr>
</p:sld>
</file>

<file path=ppt/theme/theme1.xml><?xml version="1.0" encoding="utf-8"?>
<a:theme xmlns:a="http://schemas.openxmlformats.org/drawingml/2006/main" name="Minimalist Business Slides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TotalTime>
  <Words>1985</Words>
  <Application>Microsoft Office PowerPoint</Application>
  <PresentationFormat>On-screen Show (16:9)</PresentationFormat>
  <Paragraphs>122</Paragraphs>
  <Slides>31</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Crimson Text</vt:lpstr>
      <vt:lpstr>Arial</vt:lpstr>
      <vt:lpstr>Lato</vt:lpstr>
      <vt:lpstr>Arial</vt:lpstr>
      <vt:lpstr>Vidaloka</vt:lpstr>
      <vt:lpstr>Segoe UI Light</vt:lpstr>
      <vt:lpstr>Montserrat</vt:lpstr>
      <vt:lpstr>Minimalist Business Slides by Slidesgo</vt:lpstr>
      <vt:lpstr>ICT SPECIALIZATION</vt:lpstr>
      <vt:lpstr>HOW WILL YOU ABLE TO SELL THIS PRODUCT?</vt:lpstr>
      <vt:lpstr>PowerPoint Presentation</vt:lpstr>
      <vt:lpstr>PowerPoint Presentation</vt:lpstr>
      <vt:lpstr>PowerPoint Presentation</vt:lpstr>
      <vt:lpstr>PowerPoint Presentation</vt:lpstr>
      <vt:lpstr>1.1. Personal Entrepreneurial Competencies (PECs)</vt:lpstr>
      <vt:lpstr>HARDWORKING</vt:lpstr>
      <vt:lpstr>SELF-CONFIDENT</vt:lpstr>
      <vt:lpstr>FUTURE-ORIENTED</vt:lpstr>
      <vt:lpstr>PROFIT-ORIENTED</vt:lpstr>
      <vt:lpstr>GOAL-ORIENTED</vt:lpstr>
      <vt:lpstr>PERSISTENT</vt:lpstr>
      <vt:lpstr>OTHER PERSONAL ENTREPRENUERIAL COMPETENCIES (PECS)</vt:lpstr>
      <vt:lpstr>PowerPoint Presentation</vt:lpstr>
      <vt:lpstr>PowerPoint Presentation</vt:lpstr>
      <vt:lpstr>New Product Development Process</vt:lpstr>
      <vt:lpstr>Pass-fail evaluation</vt:lpstr>
      <vt:lpstr>SWOT Analysis — so, it comes down to just a few more ideas, say two to five ideas and the matrix shows a close match among the remaining ideas. For the final round of weeding out, you can use the SWOT analysis tool to single out the best business idea that you may want to pursue. SWOT stands for Strength, Weakness, Opportunity, and Threat. This tool uses a simple quadrant that represents earth of the SWOT.</vt:lpstr>
      <vt:lpstr>Concept Development and Testing</vt:lpstr>
      <vt:lpstr>Business Analysis</vt:lpstr>
      <vt:lpstr>Prototype Development</vt:lpstr>
      <vt:lpstr>Commercialization</vt:lpstr>
      <vt:lpstr>Product Development Life Cycle</vt:lpstr>
      <vt:lpstr>BRANDING</vt:lpstr>
      <vt:lpstr>BRANDING</vt:lpstr>
      <vt:lpstr>Criteria for making a good brand name; Distinctiveness/Uniqueness — the most basic characteristic of a brand name.                                           As much as possible you would to create and establish a brand name that will only denote your business or your                  product alone. This is why most successful brand names are those that carry or has a "presence" Of a noun in it.  Brevity — refers to whether your brand name is short enough to be recalled easily without having to resort to giving it a "nickname" or an abbreviation (like CocaCola or "Coke").  Appropriateness — refers to how well your brand name reflects and identifies your product or business. Is it suited? Does it show any relevance between your product or business and your audience?  Easily spelled and pronounced - does your brand name require a certain degree of intelligence before anyone catches it and identify what it refers to? Normally, this leads to effective memory retention or how easy it is to remember your brand name.  Appeal/Likability — implies how much impact your brand name gives out so that people, aside from remembering it easily, will always look for it or want it. It is this criterion that helps promote loyalty product or business.  Extendibility — refers to how a brand name lends itself to other lines of products to give it its character. brand from SM supermarkets)  Protectability - refers to how well you position your brand name to make it original so it can be trademarked. This means that, no matter where your product or business ends up in the world there will be no doubt that the brand name you are carrying is yours and solely refers to your product or business.</vt:lpstr>
      <vt:lpstr>Engaging Activity 1: </vt:lpstr>
      <vt:lpstr>What is an Infographic? </vt:lpstr>
      <vt:lpstr>Engaging Activity 2: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ICT SPECIALIZATION</dc:title>
  <dc:creator>PC58</dc:creator>
  <cp:lastModifiedBy>Edmond Parilla</cp:lastModifiedBy>
  <cp:revision>9</cp:revision>
  <dcterms:modified xsi:type="dcterms:W3CDTF">2025-01-30T00:09:43Z</dcterms:modified>
</cp:coreProperties>
</file>